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Lst>
  <p:sldIdLst>
    <p:sldId id="284" r:id="rId3"/>
    <p:sldId id="285" r:id="rId4"/>
    <p:sldId id="286" r:id="rId5"/>
    <p:sldId id="287" r:id="rId6"/>
    <p:sldId id="261" r:id="rId7"/>
    <p:sldId id="262" r:id="rId8"/>
    <p:sldId id="362" r:id="rId9"/>
    <p:sldId id="363" r:id="rId10"/>
    <p:sldId id="347" r:id="rId11"/>
    <p:sldId id="348" r:id="rId12"/>
    <p:sldId id="349" r:id="rId13"/>
    <p:sldId id="350" r:id="rId14"/>
    <p:sldId id="351" r:id="rId15"/>
    <p:sldId id="352" r:id="rId16"/>
    <p:sldId id="353" r:id="rId17"/>
    <p:sldId id="365" r:id="rId18"/>
    <p:sldId id="367" r:id="rId19"/>
    <p:sldId id="364" r:id="rId20"/>
    <p:sldId id="366" r:id="rId21"/>
    <p:sldId id="282" r:id="rId22"/>
    <p:sldId id="337" r:id="rId23"/>
    <p:sldId id="288" r:id="rId24"/>
    <p:sldId id="289" r:id="rId25"/>
    <p:sldId id="290" r:id="rId26"/>
    <p:sldId id="291" r:id="rId27"/>
    <p:sldId id="292" r:id="rId28"/>
    <p:sldId id="278" r:id="rId29"/>
    <p:sldId id="293" r:id="rId30"/>
    <p:sldId id="294" r:id="rId31"/>
    <p:sldId id="295" r:id="rId32"/>
    <p:sldId id="297" r:id="rId33"/>
    <p:sldId id="298" r:id="rId34"/>
    <p:sldId id="299" r:id="rId35"/>
    <p:sldId id="300" r:id="rId36"/>
    <p:sldId id="301" r:id="rId37"/>
    <p:sldId id="302" r:id="rId38"/>
    <p:sldId id="303" r:id="rId39"/>
    <p:sldId id="304" r:id="rId40"/>
    <p:sldId id="338" r:id="rId41"/>
    <p:sldId id="339" r:id="rId42"/>
    <p:sldId id="340" r:id="rId43"/>
    <p:sldId id="341" r:id="rId44"/>
    <p:sldId id="355" r:id="rId45"/>
    <p:sldId id="305" r:id="rId46"/>
    <p:sldId id="306" r:id="rId47"/>
    <p:sldId id="307" r:id="rId48"/>
    <p:sldId id="308" r:id="rId49"/>
    <p:sldId id="309" r:id="rId50"/>
    <p:sldId id="310" r:id="rId51"/>
    <p:sldId id="311" r:id="rId52"/>
    <p:sldId id="313" r:id="rId53"/>
    <p:sldId id="314" r:id="rId54"/>
    <p:sldId id="315" r:id="rId55"/>
    <p:sldId id="316" r:id="rId56"/>
    <p:sldId id="317" r:id="rId57"/>
    <p:sldId id="318" r:id="rId58"/>
    <p:sldId id="312" r:id="rId59"/>
    <p:sldId id="319" r:id="rId60"/>
    <p:sldId id="320" r:id="rId61"/>
    <p:sldId id="357" r:id="rId62"/>
    <p:sldId id="358" r:id="rId63"/>
    <p:sldId id="359" r:id="rId64"/>
    <p:sldId id="360" r:id="rId65"/>
    <p:sldId id="361" r:id="rId66"/>
    <p:sldId id="283" r:id="rId67"/>
    <p:sldId id="354" r:id="rId6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894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660"/>
  </p:normalViewPr>
  <p:slideViewPr>
    <p:cSldViewPr>
      <p:cViewPr varScale="1">
        <p:scale>
          <a:sx n="48" d="100"/>
          <a:sy n="48" d="100"/>
        </p:scale>
        <p:origin x="-96" y="-51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slide" Target="slides/slide66.xml"/><Relationship Id="rId7" Type="http://schemas.openxmlformats.org/officeDocument/2006/relationships/slide" Target="slides/slide5.xml"/><Relationship Id="rId71"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slide" Target="slides/slide59.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tableStyles" Target="tableStyle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EE3CA5D-121E-4A8A-BDE1-EDA88ECBE33D}"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896316A-1C4A-422C-AF21-6BA5F722B7BB}"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EE991BD-41E0-425C-8A1D-569FBC883F32}"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EE3CA5D-121E-4A8A-BDE1-EDA88ECBE33D}"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ADAB8E1-7D5E-4B0C-9C62-1F95667A9C6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8E5B486-8F15-468C-9A3F-E54322B18CE6}"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3151E18-01F3-4808-BF85-7A2428FCC103}"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FFAA9CBE-D2D5-4B56-BEB5-DE74EFFE1600}"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31827B01-69D9-49FE-98D5-EAE8AF3DA47A}"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4332CF1A-1562-44B6-8033-4A0943CEA02D}"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FE19DB8-608F-4F40-9D03-2D8A9CC2EF7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ADAB8E1-7D5E-4B0C-9C62-1F95667A9C6B}" type="slidenum">
              <a:rPr lang="en-US"/>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F5EBECFC-5C42-4D30-B4E4-2CCBC0FAA7A8}"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896316A-1C4A-422C-AF21-6BA5F722B7BB}"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EE991BD-41E0-425C-8A1D-569FBC883F3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8E5B486-8F15-468C-9A3F-E54322B18CE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3151E18-01F3-4808-BF85-7A2428FCC103}"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FFAA9CBE-D2D5-4B56-BEB5-DE74EFFE1600}"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31827B01-69D9-49FE-98D5-EAE8AF3DA47A}"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4332CF1A-1562-44B6-8033-4A0943CEA02D}"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FE19DB8-608F-4F40-9D03-2D8A9CC2EF7D}"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5EBECFC-5C42-4D30-B4E4-2CCBC0FAA7A8}"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F7AB01A9-3885-4D60-AD9F-43D5CDC71B9A}"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F7AB01A9-3885-4D60-AD9F-43D5CDC71B9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idx="1"/>
          </p:nvPr>
        </p:nvSpPr>
        <p:spPr>
          <a:xfrm>
            <a:off x="457200" y="5486400"/>
            <a:ext cx="8229600" cy="685800"/>
          </a:xfrm>
        </p:spPr>
        <p:txBody>
          <a:bodyPr/>
          <a:lstStyle/>
          <a:p>
            <a:pPr algn="ctr" eaLnBrk="1" hangingPunct="1">
              <a:buFontTx/>
              <a:buNone/>
            </a:pPr>
            <a:r>
              <a:rPr lang="en-US" sz="2800" i="1" smtClean="0">
                <a:latin typeface="Times New Roman" pitchFamily="18" charset="0"/>
                <a:cs typeface="Times New Roman" pitchFamily="18" charset="0"/>
              </a:rPr>
              <a:t>The Wise Still Seek Him Today</a:t>
            </a:r>
          </a:p>
        </p:txBody>
      </p:sp>
      <p:sp>
        <p:nvSpPr>
          <p:cNvPr id="2050" name="Rectangle 2"/>
          <p:cNvSpPr>
            <a:spLocks noGrp="1" noChangeArrowheads="1"/>
          </p:cNvSpPr>
          <p:nvPr>
            <p:ph type="title"/>
          </p:nvPr>
        </p:nvSpPr>
        <p:spPr>
          <a:xfrm>
            <a:off x="457200" y="1066800"/>
            <a:ext cx="8229600" cy="3429000"/>
          </a:xfrm>
        </p:spPr>
        <p:txBody>
          <a:bodyPr/>
          <a:lstStyle/>
          <a:p>
            <a:pPr eaLnBrk="1" hangingPunct="1"/>
            <a:r>
              <a:rPr lang="en-US" i="1" dirty="0" smtClean="0">
                <a:solidFill>
                  <a:schemeClr val="tx1"/>
                </a:solidFill>
                <a:latin typeface="Times New Roman" pitchFamily="18" charset="0"/>
                <a:cs typeface="Times New Roman" pitchFamily="18" charset="0"/>
              </a:rPr>
              <a:t>The Good Shepherd Ministry</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Psalm 23</a:t>
            </a:r>
            <a:r>
              <a:rPr lang="en-US" i="1" dirty="0" smtClean="0">
                <a:solidFill>
                  <a:schemeClr val="tx1"/>
                </a:solidFill>
                <a:latin typeface="Times New Roman" pitchFamily="18" charset="0"/>
                <a:cs typeface="Times New Roman" pitchFamily="18" charset="0"/>
              </a:rPr>
              <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
            </a:r>
            <a:br>
              <a:rPr lang="en-US" sz="4000" i="1" dirty="0" smtClean="0">
                <a:solidFill>
                  <a:schemeClr val="tx1"/>
                </a:solidFill>
                <a:latin typeface="Times New Roman" pitchFamily="18" charset="0"/>
                <a:cs typeface="Times New Roman" pitchFamily="18" charset="0"/>
              </a:rPr>
            </a:br>
            <a:r>
              <a:rPr lang="en-US" sz="3200" i="1" dirty="0" smtClean="0">
                <a:solidFill>
                  <a:schemeClr val="tx1"/>
                </a:solidFill>
                <a:latin typeface="Times New Roman" pitchFamily="18" charset="0"/>
                <a:cs typeface="Times New Roman" pitchFamily="18" charset="0"/>
              </a:rPr>
              <a:t/>
            </a:r>
            <a:br>
              <a:rPr lang="en-US" sz="3200" i="1" dirty="0" smtClean="0">
                <a:solidFill>
                  <a:schemeClr val="tx1"/>
                </a:solidFill>
                <a:latin typeface="Times New Roman" pitchFamily="18" charset="0"/>
                <a:cs typeface="Times New Roman" pitchFamily="18" charset="0"/>
              </a:rPr>
            </a:br>
            <a:endParaRPr lang="en-US" sz="3200" i="1" dirty="0" smtClean="0">
              <a:solidFill>
                <a:schemeClr val="tx1"/>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89400"/>
                </a:solidFill>
                <a:latin typeface="Times New Roman" pitchFamily="18" charset="0"/>
                <a:cs typeface="Times New Roman" pitchFamily="18" charset="0"/>
              </a:rPr>
              <a:t>Thayer’s Greek Definitions</a:t>
            </a:r>
            <a:endParaRPr lang="en-US" dirty="0"/>
          </a:p>
        </p:txBody>
      </p:sp>
      <p:sp>
        <p:nvSpPr>
          <p:cNvPr id="3" name="Content Placeholder 2"/>
          <p:cNvSpPr>
            <a:spLocks noGrp="1"/>
          </p:cNvSpPr>
          <p:nvPr>
            <p:ph idx="1"/>
          </p:nvPr>
        </p:nvSpPr>
        <p:spPr/>
        <p:txBody>
          <a:bodyPr/>
          <a:lstStyle/>
          <a:p>
            <a:r>
              <a:rPr lang="en-US" sz="2600" b="1" i="1" dirty="0" smtClean="0">
                <a:solidFill>
                  <a:srgbClr val="C89400"/>
                </a:solidFill>
                <a:latin typeface="Times New Roman" pitchFamily="18" charset="0"/>
                <a:cs typeface="Times New Roman" pitchFamily="18" charset="0"/>
              </a:rPr>
              <a:t>G5265</a:t>
            </a:r>
          </a:p>
          <a:p>
            <a:r>
              <a:rPr lang="vi-VN" sz="2600" i="1" dirty="0" smtClean="0">
                <a:solidFill>
                  <a:srgbClr val="C89400"/>
                </a:solidFill>
                <a:latin typeface="Times New Roman" pitchFamily="18" charset="0"/>
                <a:cs typeface="Times New Roman" pitchFamily="18" charset="0"/>
              </a:rPr>
              <a:t>ὑποδέω</a:t>
            </a:r>
          </a:p>
          <a:p>
            <a:r>
              <a:rPr lang="en-US" sz="2600" i="1" dirty="0" err="1" smtClean="0">
                <a:solidFill>
                  <a:srgbClr val="C89400"/>
                </a:solidFill>
                <a:latin typeface="Times New Roman" pitchFamily="18" charset="0"/>
                <a:cs typeface="Times New Roman" pitchFamily="18" charset="0"/>
              </a:rPr>
              <a:t>hupodeo</a:t>
            </a:r>
            <a:r>
              <a:rPr lang="en-US" sz="2600" i="1" dirty="0" smtClean="0">
                <a:solidFill>
                  <a:srgbClr val="C89400"/>
                </a:solidFill>
                <a:latin typeface="Times New Roman" pitchFamily="18" charset="0"/>
                <a:cs typeface="Times New Roman" pitchFamily="18" charset="0"/>
              </a:rPr>
              <a:t>̄</a:t>
            </a:r>
          </a:p>
          <a:p>
            <a:r>
              <a:rPr lang="en-US" sz="2600" b="1" i="1" dirty="0" smtClean="0">
                <a:solidFill>
                  <a:srgbClr val="C89400"/>
                </a:solidFill>
                <a:latin typeface="Times New Roman" pitchFamily="18" charset="0"/>
                <a:cs typeface="Times New Roman" pitchFamily="18" charset="0"/>
              </a:rPr>
              <a:t>Thayer Definition:</a:t>
            </a:r>
          </a:p>
          <a:p>
            <a:r>
              <a:rPr lang="en-US" sz="2600" i="1" dirty="0" smtClean="0">
                <a:solidFill>
                  <a:srgbClr val="C89400"/>
                </a:solidFill>
                <a:latin typeface="Times New Roman" pitchFamily="18" charset="0"/>
                <a:cs typeface="Times New Roman" pitchFamily="18" charset="0"/>
              </a:rPr>
              <a:t>1) to </a:t>
            </a:r>
            <a:r>
              <a:rPr lang="en-US" sz="2600" i="1" dirty="0" err="1" smtClean="0">
                <a:solidFill>
                  <a:srgbClr val="C89400"/>
                </a:solidFill>
                <a:latin typeface="Times New Roman" pitchFamily="18" charset="0"/>
                <a:cs typeface="Times New Roman" pitchFamily="18" charset="0"/>
              </a:rPr>
              <a:t>underbind</a:t>
            </a:r>
            <a:endParaRPr lang="en-US" sz="2600" i="1" dirty="0" smtClean="0">
              <a:solidFill>
                <a:srgbClr val="C89400"/>
              </a:solidFill>
              <a:latin typeface="Times New Roman" pitchFamily="18" charset="0"/>
              <a:cs typeface="Times New Roman" pitchFamily="18" charset="0"/>
            </a:endParaRPr>
          </a:p>
          <a:p>
            <a:r>
              <a:rPr lang="en-US" sz="2600" i="1" dirty="0" smtClean="0">
                <a:solidFill>
                  <a:srgbClr val="C89400"/>
                </a:solidFill>
                <a:latin typeface="Times New Roman" pitchFamily="18" charset="0"/>
                <a:cs typeface="Times New Roman" pitchFamily="18" charset="0"/>
              </a:rPr>
              <a:t>2) to bind under one’s self, bind on</a:t>
            </a:r>
          </a:p>
          <a:p>
            <a:r>
              <a:rPr lang="en-US" sz="2600" b="1" i="1" dirty="0" smtClean="0">
                <a:solidFill>
                  <a:srgbClr val="C89400"/>
                </a:solidFill>
                <a:latin typeface="Times New Roman" pitchFamily="18" charset="0"/>
                <a:cs typeface="Times New Roman" pitchFamily="18" charset="0"/>
              </a:rPr>
              <a:t>Part of Speech: verb</a:t>
            </a:r>
          </a:p>
          <a:p>
            <a:r>
              <a:rPr lang="en-US" sz="2600" b="1" i="1" dirty="0" smtClean="0">
                <a:solidFill>
                  <a:srgbClr val="C89400"/>
                </a:solidFill>
                <a:latin typeface="Times New Roman" pitchFamily="18" charset="0"/>
                <a:cs typeface="Times New Roman" pitchFamily="18" charset="0"/>
              </a:rPr>
              <a:t>A Related Word by Thayer’s/Strong’s Number: from G5259 and G1210</a:t>
            </a:r>
          </a:p>
          <a:p>
            <a:r>
              <a:rPr lang="en-US" sz="2600" b="1" i="1" dirty="0" smtClean="0">
                <a:solidFill>
                  <a:srgbClr val="C89400"/>
                </a:solidFill>
                <a:latin typeface="Times New Roman" pitchFamily="18" charset="0"/>
                <a:cs typeface="Times New Roman" pitchFamily="18" charset="0"/>
              </a:rPr>
              <a:t>Citing in TDNT: 5:310, 702</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89400"/>
                </a:solidFill>
                <a:latin typeface="Times New Roman" pitchFamily="18" charset="0"/>
                <a:cs typeface="Times New Roman" pitchFamily="18" charset="0"/>
              </a:rPr>
              <a:t>King James Concordance</a:t>
            </a:r>
            <a:endParaRPr lang="en-US" dirty="0"/>
          </a:p>
        </p:txBody>
      </p:sp>
      <p:sp>
        <p:nvSpPr>
          <p:cNvPr id="3" name="Content Placeholder 2"/>
          <p:cNvSpPr>
            <a:spLocks noGrp="1"/>
          </p:cNvSpPr>
          <p:nvPr>
            <p:ph idx="1"/>
          </p:nvPr>
        </p:nvSpPr>
        <p:spPr/>
        <p:txBody>
          <a:bodyPr/>
          <a:lstStyle/>
          <a:p>
            <a:r>
              <a:rPr lang="en-US" sz="2400" b="1" i="1" dirty="0" smtClean="0">
                <a:solidFill>
                  <a:srgbClr val="C89400"/>
                </a:solidFill>
                <a:latin typeface="Times New Roman" pitchFamily="18" charset="0"/>
                <a:cs typeface="Times New Roman" pitchFamily="18" charset="0"/>
              </a:rPr>
              <a:t>G5265</a:t>
            </a:r>
          </a:p>
          <a:p>
            <a:r>
              <a:rPr lang="vi-VN" sz="2400" i="1" dirty="0" smtClean="0">
                <a:solidFill>
                  <a:srgbClr val="C89400"/>
                </a:solidFill>
                <a:latin typeface="Times New Roman" pitchFamily="18" charset="0"/>
                <a:cs typeface="Times New Roman" pitchFamily="18" charset="0"/>
              </a:rPr>
              <a:t>ὑποδέω</a:t>
            </a:r>
          </a:p>
          <a:p>
            <a:r>
              <a:rPr lang="en-US" sz="2400" i="1" dirty="0" err="1" smtClean="0">
                <a:solidFill>
                  <a:srgbClr val="C89400"/>
                </a:solidFill>
                <a:latin typeface="Times New Roman" pitchFamily="18" charset="0"/>
                <a:cs typeface="Times New Roman" pitchFamily="18" charset="0"/>
              </a:rPr>
              <a:t>hupodeo</a:t>
            </a:r>
            <a:r>
              <a:rPr lang="en-US" sz="2400" i="1" dirty="0" smtClean="0">
                <a:solidFill>
                  <a:srgbClr val="C89400"/>
                </a:solidFill>
                <a:latin typeface="Times New Roman" pitchFamily="18" charset="0"/>
                <a:cs typeface="Times New Roman" pitchFamily="18" charset="0"/>
              </a:rPr>
              <a:t>̄</a:t>
            </a:r>
          </a:p>
          <a:p>
            <a:r>
              <a:rPr lang="en-US" sz="2400" b="1" i="1" dirty="0" smtClean="0">
                <a:solidFill>
                  <a:srgbClr val="C89400"/>
                </a:solidFill>
                <a:latin typeface="Times New Roman" pitchFamily="18" charset="0"/>
                <a:cs typeface="Times New Roman" pitchFamily="18" charset="0"/>
              </a:rPr>
              <a:t>Total KJV Occurrences: 4</a:t>
            </a:r>
          </a:p>
          <a:p>
            <a:r>
              <a:rPr lang="en-US" sz="2400" b="1" i="1" dirty="0" smtClean="0">
                <a:solidFill>
                  <a:srgbClr val="C89400"/>
                </a:solidFill>
                <a:latin typeface="Times New Roman" pitchFamily="18" charset="0"/>
                <a:cs typeface="Times New Roman" pitchFamily="18" charset="0"/>
              </a:rPr>
              <a:t>shod, 2</a:t>
            </a:r>
          </a:p>
          <a:p>
            <a:r>
              <a:rPr lang="en-US" sz="2400" i="1" u="sng" dirty="0" smtClean="0">
                <a:solidFill>
                  <a:srgbClr val="C89400"/>
                </a:solidFill>
                <a:latin typeface="Times New Roman" pitchFamily="18" charset="0"/>
                <a:cs typeface="Times New Roman" pitchFamily="18" charset="0"/>
              </a:rPr>
              <a:t>Mar_6:9, Eph_6:15</a:t>
            </a:r>
          </a:p>
          <a:p>
            <a:r>
              <a:rPr lang="en-US" sz="2400" b="1" i="1" dirty="0" smtClean="0">
                <a:solidFill>
                  <a:srgbClr val="C89400"/>
                </a:solidFill>
                <a:latin typeface="Times New Roman" pitchFamily="18" charset="0"/>
                <a:cs typeface="Times New Roman" pitchFamily="18" charset="0"/>
              </a:rPr>
              <a:t>bind, 1</a:t>
            </a:r>
          </a:p>
          <a:p>
            <a:r>
              <a:rPr lang="en-US" sz="2400" i="1" u="sng" dirty="0" smtClean="0">
                <a:solidFill>
                  <a:srgbClr val="C89400"/>
                </a:solidFill>
                <a:latin typeface="Times New Roman" pitchFamily="18" charset="0"/>
                <a:cs typeface="Times New Roman" pitchFamily="18" charset="0"/>
              </a:rPr>
              <a:t>Act_12:8</a:t>
            </a:r>
          </a:p>
          <a:p>
            <a:r>
              <a:rPr lang="en-US" sz="2400" b="1" i="1" dirty="0" smtClean="0">
                <a:solidFill>
                  <a:srgbClr val="C89400"/>
                </a:solidFill>
                <a:latin typeface="Times New Roman" pitchFamily="18" charset="0"/>
                <a:cs typeface="Times New Roman" pitchFamily="18" charset="0"/>
              </a:rPr>
              <a:t>on, 1</a:t>
            </a:r>
          </a:p>
          <a:p>
            <a:r>
              <a:rPr lang="en-US" sz="2400" i="1" u="sng" dirty="0" smtClean="0">
                <a:solidFill>
                  <a:srgbClr val="C89400"/>
                </a:solidFill>
                <a:latin typeface="Times New Roman" pitchFamily="18" charset="0"/>
                <a:cs typeface="Times New Roman" pitchFamily="18" charset="0"/>
              </a:rPr>
              <a:t>Act_12:8 (2)</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C89400"/>
                </a:solidFill>
                <a:latin typeface="Times New Roman" pitchFamily="18" charset="0"/>
                <a:cs typeface="Times New Roman" pitchFamily="18" charset="0"/>
              </a:rPr>
              <a:t>Strong’s Hebrew and Greek </a:t>
            </a:r>
            <a:r>
              <a:rPr lang="en-US" sz="3600" i="1" dirty="0" err="1" smtClean="0">
                <a:solidFill>
                  <a:srgbClr val="C89400"/>
                </a:solidFill>
                <a:latin typeface="Times New Roman" pitchFamily="18" charset="0"/>
                <a:cs typeface="Times New Roman" pitchFamily="18" charset="0"/>
              </a:rPr>
              <a:t>Dictinionaries</a:t>
            </a:r>
            <a:endParaRPr lang="en-US" sz="3600" dirty="0"/>
          </a:p>
        </p:txBody>
      </p:sp>
      <p:sp>
        <p:nvSpPr>
          <p:cNvPr id="3" name="Content Placeholder 2"/>
          <p:cNvSpPr>
            <a:spLocks noGrp="1"/>
          </p:cNvSpPr>
          <p:nvPr>
            <p:ph idx="1"/>
          </p:nvPr>
        </p:nvSpPr>
        <p:spPr>
          <a:xfrm>
            <a:off x="457200" y="1981200"/>
            <a:ext cx="8229600" cy="4144963"/>
          </a:xfrm>
        </p:spPr>
        <p:txBody>
          <a:bodyPr/>
          <a:lstStyle/>
          <a:p>
            <a:r>
              <a:rPr lang="en-US" b="1" i="1" dirty="0" smtClean="0">
                <a:solidFill>
                  <a:srgbClr val="C89400"/>
                </a:solidFill>
                <a:latin typeface="Times New Roman" pitchFamily="18" charset="0"/>
                <a:cs typeface="Times New Roman" pitchFamily="18" charset="0"/>
              </a:rPr>
              <a:t>G4228</a:t>
            </a:r>
          </a:p>
          <a:p>
            <a:r>
              <a:rPr lang="vi-VN" i="1" dirty="0" smtClean="0">
                <a:solidFill>
                  <a:srgbClr val="C89400"/>
                </a:solidFill>
                <a:latin typeface="Times New Roman" pitchFamily="18" charset="0"/>
                <a:cs typeface="Times New Roman" pitchFamily="18" charset="0"/>
              </a:rPr>
              <a:t>πούς</a:t>
            </a:r>
          </a:p>
          <a:p>
            <a:r>
              <a:rPr lang="en-US" i="1" dirty="0" err="1" smtClean="0">
                <a:solidFill>
                  <a:srgbClr val="C89400"/>
                </a:solidFill>
                <a:latin typeface="Times New Roman" pitchFamily="18" charset="0"/>
                <a:cs typeface="Times New Roman" pitchFamily="18" charset="0"/>
              </a:rPr>
              <a:t>pous</a:t>
            </a:r>
            <a:endParaRPr lang="en-US" i="1" dirty="0" smtClean="0">
              <a:solidFill>
                <a:srgbClr val="C89400"/>
              </a:solidFill>
              <a:latin typeface="Times New Roman" pitchFamily="18" charset="0"/>
              <a:cs typeface="Times New Roman" pitchFamily="18" charset="0"/>
            </a:endParaRPr>
          </a:p>
          <a:p>
            <a:r>
              <a:rPr lang="en-US" i="1" dirty="0" err="1" smtClean="0">
                <a:solidFill>
                  <a:srgbClr val="C89400"/>
                </a:solidFill>
                <a:latin typeface="Times New Roman" pitchFamily="18" charset="0"/>
                <a:cs typeface="Times New Roman" pitchFamily="18" charset="0"/>
              </a:rPr>
              <a:t>pooce</a:t>
            </a:r>
            <a:endParaRPr lang="en-US" i="1" dirty="0" smtClean="0">
              <a:solidFill>
                <a:srgbClr val="C89400"/>
              </a:solidFill>
              <a:latin typeface="Times New Roman" pitchFamily="18" charset="0"/>
              <a:cs typeface="Times New Roman" pitchFamily="18" charset="0"/>
            </a:endParaRPr>
          </a:p>
          <a:p>
            <a:r>
              <a:rPr lang="en-US" i="1" dirty="0" smtClean="0">
                <a:solidFill>
                  <a:srgbClr val="C89400"/>
                </a:solidFill>
                <a:latin typeface="Times New Roman" pitchFamily="18" charset="0"/>
                <a:cs typeface="Times New Roman" pitchFamily="18" charset="0"/>
              </a:rPr>
              <a:t>A primary word; a “foot” (figuratively or literally): - foot (-stool).</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89400"/>
                </a:solidFill>
                <a:latin typeface="Times New Roman" pitchFamily="18" charset="0"/>
                <a:cs typeface="Times New Roman" pitchFamily="18" charset="0"/>
              </a:rPr>
              <a:t>Thayer’s Greek Definitions</a:t>
            </a:r>
            <a:endParaRPr lang="en-US" dirty="0"/>
          </a:p>
        </p:txBody>
      </p:sp>
      <p:sp>
        <p:nvSpPr>
          <p:cNvPr id="3" name="Content Placeholder 2"/>
          <p:cNvSpPr>
            <a:spLocks noGrp="1"/>
          </p:cNvSpPr>
          <p:nvPr>
            <p:ph idx="1"/>
          </p:nvPr>
        </p:nvSpPr>
        <p:spPr/>
        <p:txBody>
          <a:bodyPr/>
          <a:lstStyle/>
          <a:p>
            <a:r>
              <a:rPr lang="en-US" sz="2200" b="1" i="1" dirty="0" smtClean="0">
                <a:solidFill>
                  <a:srgbClr val="C89400"/>
                </a:solidFill>
                <a:latin typeface="Times New Roman" pitchFamily="18" charset="0"/>
                <a:cs typeface="Times New Roman" pitchFamily="18" charset="0"/>
              </a:rPr>
              <a:t>G4228</a:t>
            </a:r>
          </a:p>
          <a:p>
            <a:r>
              <a:rPr lang="vi-VN" sz="2200" i="1" dirty="0" smtClean="0">
                <a:solidFill>
                  <a:srgbClr val="C89400"/>
                </a:solidFill>
                <a:latin typeface="Times New Roman" pitchFamily="18" charset="0"/>
                <a:cs typeface="Times New Roman" pitchFamily="18" charset="0"/>
              </a:rPr>
              <a:t>πούς</a:t>
            </a:r>
          </a:p>
          <a:p>
            <a:r>
              <a:rPr lang="en-US" sz="2200" i="1" dirty="0" err="1" smtClean="0">
                <a:solidFill>
                  <a:srgbClr val="C89400"/>
                </a:solidFill>
                <a:latin typeface="Times New Roman" pitchFamily="18" charset="0"/>
                <a:cs typeface="Times New Roman" pitchFamily="18" charset="0"/>
              </a:rPr>
              <a:t>pous</a:t>
            </a:r>
            <a:endParaRPr lang="en-US" sz="2200" i="1" dirty="0" smtClean="0">
              <a:solidFill>
                <a:srgbClr val="C89400"/>
              </a:solidFill>
              <a:latin typeface="Times New Roman" pitchFamily="18" charset="0"/>
              <a:cs typeface="Times New Roman" pitchFamily="18" charset="0"/>
            </a:endParaRPr>
          </a:p>
          <a:p>
            <a:r>
              <a:rPr lang="en-US" sz="2200" b="1" i="1" dirty="0" smtClean="0">
                <a:solidFill>
                  <a:srgbClr val="C89400"/>
                </a:solidFill>
                <a:latin typeface="Times New Roman" pitchFamily="18" charset="0"/>
                <a:cs typeface="Times New Roman" pitchFamily="18" charset="0"/>
              </a:rPr>
              <a:t>Thayer Definition:</a:t>
            </a:r>
          </a:p>
          <a:p>
            <a:r>
              <a:rPr lang="en-US" sz="2200" i="1" dirty="0" smtClean="0">
                <a:solidFill>
                  <a:srgbClr val="C89400"/>
                </a:solidFill>
                <a:latin typeface="Times New Roman" pitchFamily="18" charset="0"/>
                <a:cs typeface="Times New Roman" pitchFamily="18" charset="0"/>
              </a:rPr>
              <a:t>1) a foot, both of men or beast</a:t>
            </a:r>
          </a:p>
          <a:p>
            <a:r>
              <a:rPr lang="en-US" sz="2200" i="1" dirty="0" smtClean="0">
                <a:solidFill>
                  <a:srgbClr val="C89400"/>
                </a:solidFill>
                <a:latin typeface="Times New Roman" pitchFamily="18" charset="0"/>
                <a:cs typeface="Times New Roman" pitchFamily="18" charset="0"/>
              </a:rPr>
              <a:t>1a) often in the orient, one put his foot on vanquished</a:t>
            </a:r>
          </a:p>
          <a:p>
            <a:r>
              <a:rPr lang="en-US" sz="2200" i="1" dirty="0" smtClean="0">
                <a:solidFill>
                  <a:srgbClr val="C89400"/>
                </a:solidFill>
                <a:latin typeface="Times New Roman" pitchFamily="18" charset="0"/>
                <a:cs typeface="Times New Roman" pitchFamily="18" charset="0"/>
              </a:rPr>
              <a:t>1b) of disciples listening to their teacher’s instruction are said to be at his feet</a:t>
            </a:r>
          </a:p>
          <a:p>
            <a:r>
              <a:rPr lang="en-US" sz="2200" b="1" i="1" dirty="0" smtClean="0">
                <a:solidFill>
                  <a:srgbClr val="C89400"/>
                </a:solidFill>
                <a:latin typeface="Times New Roman" pitchFamily="18" charset="0"/>
                <a:cs typeface="Times New Roman" pitchFamily="18" charset="0"/>
              </a:rPr>
              <a:t>Part of Speech: noun masculine</a:t>
            </a:r>
          </a:p>
          <a:p>
            <a:r>
              <a:rPr lang="en-US" sz="2200" b="1" i="1" dirty="0" smtClean="0">
                <a:solidFill>
                  <a:srgbClr val="C89400"/>
                </a:solidFill>
                <a:latin typeface="Times New Roman" pitchFamily="18" charset="0"/>
                <a:cs typeface="Times New Roman" pitchFamily="18" charset="0"/>
              </a:rPr>
              <a:t>A Related Word by Thayer’s/Strong’s Number: a primary word</a:t>
            </a:r>
          </a:p>
          <a:p>
            <a:r>
              <a:rPr lang="en-US" sz="2200" b="1" i="1" dirty="0" smtClean="0">
                <a:solidFill>
                  <a:srgbClr val="C89400"/>
                </a:solidFill>
                <a:latin typeface="Times New Roman" pitchFamily="18" charset="0"/>
                <a:cs typeface="Times New Roman" pitchFamily="18" charset="0"/>
              </a:rPr>
              <a:t>Citing in TDNT: 6:624, 925</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89400"/>
                </a:solidFill>
                <a:latin typeface="Times New Roman" pitchFamily="18" charset="0"/>
                <a:cs typeface="Times New Roman" pitchFamily="18" charset="0"/>
              </a:rPr>
              <a:t>King James Concordance</a:t>
            </a:r>
            <a:endParaRPr lang="en-US" dirty="0"/>
          </a:p>
        </p:txBody>
      </p:sp>
      <p:sp>
        <p:nvSpPr>
          <p:cNvPr id="3" name="Content Placeholder 2"/>
          <p:cNvSpPr>
            <a:spLocks noGrp="1"/>
          </p:cNvSpPr>
          <p:nvPr>
            <p:ph idx="1"/>
          </p:nvPr>
        </p:nvSpPr>
        <p:spPr/>
        <p:txBody>
          <a:bodyPr/>
          <a:lstStyle/>
          <a:p>
            <a:r>
              <a:rPr lang="en-US" sz="1800" b="1" i="1" dirty="0" smtClean="0">
                <a:solidFill>
                  <a:srgbClr val="C89400"/>
                </a:solidFill>
                <a:latin typeface="Times New Roman" pitchFamily="18" charset="0"/>
                <a:cs typeface="Times New Roman" pitchFamily="18" charset="0"/>
              </a:rPr>
              <a:t>G4228</a:t>
            </a:r>
          </a:p>
          <a:p>
            <a:r>
              <a:rPr lang="vi-VN" sz="1800" i="1" dirty="0" smtClean="0">
                <a:solidFill>
                  <a:srgbClr val="C89400"/>
                </a:solidFill>
                <a:latin typeface="Times New Roman" pitchFamily="18" charset="0"/>
                <a:cs typeface="Times New Roman" pitchFamily="18" charset="0"/>
              </a:rPr>
              <a:t>πούς</a:t>
            </a:r>
          </a:p>
          <a:p>
            <a:r>
              <a:rPr lang="en-US" sz="1800" i="1" dirty="0" err="1" smtClean="0">
                <a:solidFill>
                  <a:srgbClr val="C89400"/>
                </a:solidFill>
                <a:latin typeface="Times New Roman" pitchFamily="18" charset="0"/>
                <a:cs typeface="Times New Roman" pitchFamily="18" charset="0"/>
              </a:rPr>
              <a:t>pous</a:t>
            </a:r>
            <a:endParaRPr lang="en-US" sz="1800" i="1" dirty="0" smtClean="0">
              <a:solidFill>
                <a:srgbClr val="C89400"/>
              </a:solidFill>
              <a:latin typeface="Times New Roman" pitchFamily="18" charset="0"/>
              <a:cs typeface="Times New Roman" pitchFamily="18" charset="0"/>
            </a:endParaRPr>
          </a:p>
          <a:p>
            <a:r>
              <a:rPr lang="en-US" sz="1800" b="1" i="1" dirty="0" smtClean="0">
                <a:solidFill>
                  <a:srgbClr val="C89400"/>
                </a:solidFill>
                <a:latin typeface="Times New Roman" pitchFamily="18" charset="0"/>
                <a:cs typeface="Times New Roman" pitchFamily="18" charset="0"/>
              </a:rPr>
              <a:t>Total KJV Occurrences: 94</a:t>
            </a:r>
          </a:p>
          <a:p>
            <a:r>
              <a:rPr lang="en-US" sz="1800" b="1" i="1" dirty="0" smtClean="0">
                <a:solidFill>
                  <a:srgbClr val="C89400"/>
                </a:solidFill>
                <a:latin typeface="Times New Roman" pitchFamily="18" charset="0"/>
                <a:cs typeface="Times New Roman" pitchFamily="18" charset="0"/>
              </a:rPr>
              <a:t>feet, 77</a:t>
            </a:r>
          </a:p>
          <a:p>
            <a:r>
              <a:rPr lang="en-US" sz="1800" i="1" u="sng" dirty="0" smtClean="0">
                <a:solidFill>
                  <a:srgbClr val="C89400"/>
                </a:solidFill>
                <a:latin typeface="Times New Roman" pitchFamily="18" charset="0"/>
                <a:cs typeface="Times New Roman" pitchFamily="18" charset="0"/>
              </a:rPr>
              <a:t>Mat_7:6, Mat_10:14, Mat_15:30, Mat_18:8, Mat_18:29, Mat_28:9, Mar_5:22, Mar_6:11, Mar_7:25, Mar_9:45, Luk_1:79, Luk_7:38 (3), Luk_7:44-46 (4), Luk_8:35, Luk_8:41, Luk_9:5, Luk_10:39, Luk_15:22, Luk_17:16, Luk_24:39-40 (2), Joh_11:2, Joh_11:32, Joh_12:3 (2), Joh_13:5-6 (2), Joh_13:8-10 (3), Joh_13:12, Joh_13:14 (2), Joh_20:12, Act_4:35, Act_4:37, Act_5:2, Act_5:9-10 (2), Act_7:33, Act_7:58, Act_13:25 (2), Act_13:51, Act_14:8, Act_14:10, Act_16:24, Act_21:11, Act_22:3, Act_26:16, Rom_10:15 (2), Rom_16:20, 1Co_12:21, 1Co_15:25, 1Co_15:27, Eph_1:22, Eph_6:15, 1Ti_5:10, Heb_2:8, Heb_12:13, Rev_1:15, Rev_2:17-18 (2), Rev_3:9, Rev_10:1, Rev_11:11, Rev_13:1-2 (3), Rev_19:10, Rev_22:8</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89400"/>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a:xfrm>
            <a:off x="457200" y="2286000"/>
            <a:ext cx="8229600" cy="3840163"/>
          </a:xfrm>
        </p:spPr>
        <p:txBody>
          <a:bodyPr/>
          <a:lstStyle/>
          <a:p>
            <a:r>
              <a:rPr lang="en-US" sz="2400" b="1" i="1" dirty="0" smtClean="0">
                <a:solidFill>
                  <a:srgbClr val="C89400"/>
                </a:solidFill>
                <a:latin typeface="Times New Roman" pitchFamily="18" charset="0"/>
                <a:cs typeface="Times New Roman" pitchFamily="18" charset="0"/>
              </a:rPr>
              <a:t>foot, 9</a:t>
            </a:r>
          </a:p>
          <a:p>
            <a:r>
              <a:rPr lang="en-US" sz="2400" i="1" u="sng" dirty="0" smtClean="0">
                <a:solidFill>
                  <a:srgbClr val="C89400"/>
                </a:solidFill>
                <a:latin typeface="Times New Roman" pitchFamily="18" charset="0"/>
                <a:cs typeface="Times New Roman" pitchFamily="18" charset="0"/>
              </a:rPr>
              <a:t>Mat_4:6, Mat_18:8, Mat_22:13, Mar_9:45, Luk_4:11, Joh_11:44, Act_7:5, 1Co_12:15, Rev_10:2</a:t>
            </a:r>
          </a:p>
          <a:p>
            <a:r>
              <a:rPr lang="en-US" sz="2400" b="1" i="1" dirty="0" smtClean="0">
                <a:solidFill>
                  <a:srgbClr val="C89400"/>
                </a:solidFill>
                <a:latin typeface="Times New Roman" pitchFamily="18" charset="0"/>
                <a:cs typeface="Times New Roman" pitchFamily="18" charset="0"/>
              </a:rPr>
              <a:t>footstool, 8</a:t>
            </a:r>
          </a:p>
          <a:p>
            <a:r>
              <a:rPr lang="en-US" sz="2400" i="1" u="sng" dirty="0" smtClean="0">
                <a:solidFill>
                  <a:srgbClr val="C89400"/>
                </a:solidFill>
                <a:latin typeface="Times New Roman" pitchFamily="18" charset="0"/>
                <a:cs typeface="Times New Roman" pitchFamily="18" charset="0"/>
              </a:rPr>
              <a:t>Mat_5:35, Mat_22:44, Mar_12:36, Luk_20:43, Act_2:35, Act_7:49, Heb_10:13 (2)</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163762"/>
          </a:xfrm>
        </p:spPr>
        <p:txBody>
          <a:bodyPr/>
          <a:lstStyle/>
          <a:p>
            <a:r>
              <a:rPr lang="en-US" sz="9600" i="1" dirty="0" smtClean="0">
                <a:solidFill>
                  <a:srgbClr val="C89400"/>
                </a:solidFill>
                <a:latin typeface="Times New Roman" pitchFamily="18" charset="0"/>
                <a:cs typeface="Times New Roman" pitchFamily="18" charset="0"/>
              </a:rPr>
              <a:t>Preparation</a:t>
            </a:r>
            <a:endParaRPr lang="en-US" sz="9600" i="1" dirty="0">
              <a:solidFill>
                <a:srgbClr val="C8940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2895600"/>
            <a:ext cx="8229600" cy="3230563"/>
          </a:xfrm>
        </p:spPr>
        <p:txBody>
          <a:bodyPr/>
          <a:lstStyle/>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C89400"/>
                </a:solidFill>
                <a:latin typeface="Times New Roman" pitchFamily="18" charset="0"/>
                <a:cs typeface="Times New Roman" pitchFamily="18" charset="0"/>
              </a:rPr>
              <a:t>Strong’s Hebrew and Greek Dictionaries</a:t>
            </a:r>
            <a:endParaRPr lang="en-US" sz="3600" dirty="0"/>
          </a:p>
        </p:txBody>
      </p:sp>
      <p:sp>
        <p:nvSpPr>
          <p:cNvPr id="3" name="Content Placeholder 2"/>
          <p:cNvSpPr>
            <a:spLocks noGrp="1"/>
          </p:cNvSpPr>
          <p:nvPr>
            <p:ph idx="1"/>
          </p:nvPr>
        </p:nvSpPr>
        <p:spPr>
          <a:xfrm>
            <a:off x="457200" y="2057400"/>
            <a:ext cx="8229600" cy="4068763"/>
          </a:xfrm>
        </p:spPr>
        <p:txBody>
          <a:bodyPr/>
          <a:lstStyle/>
          <a:p>
            <a:r>
              <a:rPr lang="en-US" b="1" i="1" dirty="0" smtClean="0">
                <a:solidFill>
                  <a:srgbClr val="C89400"/>
                </a:solidFill>
                <a:latin typeface="Times New Roman" pitchFamily="18" charset="0"/>
                <a:cs typeface="Times New Roman" pitchFamily="18" charset="0"/>
              </a:rPr>
              <a:t>G2091</a:t>
            </a:r>
          </a:p>
          <a:p>
            <a:r>
              <a:rPr lang="vi-VN" i="1" dirty="0" smtClean="0">
                <a:solidFill>
                  <a:srgbClr val="C89400"/>
                </a:solidFill>
                <a:latin typeface="Times New Roman" pitchFamily="18" charset="0"/>
                <a:cs typeface="Times New Roman" pitchFamily="18" charset="0"/>
              </a:rPr>
              <a:t>ἑτοιμασία</a:t>
            </a:r>
          </a:p>
          <a:p>
            <a:r>
              <a:rPr lang="en-US" i="1" dirty="0" err="1" smtClean="0">
                <a:solidFill>
                  <a:srgbClr val="C89400"/>
                </a:solidFill>
                <a:latin typeface="Times New Roman" pitchFamily="18" charset="0"/>
                <a:cs typeface="Times New Roman" pitchFamily="18" charset="0"/>
              </a:rPr>
              <a:t>hetoimasia</a:t>
            </a:r>
            <a:endParaRPr lang="en-US" i="1" dirty="0" smtClean="0">
              <a:solidFill>
                <a:srgbClr val="C89400"/>
              </a:solidFill>
              <a:latin typeface="Times New Roman" pitchFamily="18" charset="0"/>
              <a:cs typeface="Times New Roman" pitchFamily="18" charset="0"/>
            </a:endParaRPr>
          </a:p>
          <a:p>
            <a:r>
              <a:rPr lang="en-US" i="1" dirty="0" smtClean="0">
                <a:solidFill>
                  <a:srgbClr val="C89400"/>
                </a:solidFill>
                <a:latin typeface="Times New Roman" pitchFamily="18" charset="0"/>
                <a:cs typeface="Times New Roman" pitchFamily="18" charset="0"/>
              </a:rPr>
              <a:t>het-</a:t>
            </a:r>
            <a:r>
              <a:rPr lang="en-US" i="1" dirty="0" err="1" smtClean="0">
                <a:solidFill>
                  <a:srgbClr val="C89400"/>
                </a:solidFill>
                <a:latin typeface="Times New Roman" pitchFamily="18" charset="0"/>
                <a:cs typeface="Times New Roman" pitchFamily="18" charset="0"/>
              </a:rPr>
              <a:t>oy</a:t>
            </a:r>
            <a:r>
              <a:rPr lang="en-US" i="1" dirty="0" smtClean="0">
                <a:solidFill>
                  <a:srgbClr val="C89400"/>
                </a:solidFill>
                <a:latin typeface="Times New Roman" pitchFamily="18" charset="0"/>
                <a:cs typeface="Times New Roman" pitchFamily="18" charset="0"/>
              </a:rPr>
              <a:t>-</a:t>
            </a:r>
            <a:r>
              <a:rPr lang="en-US" i="1" dirty="0" err="1" smtClean="0">
                <a:solidFill>
                  <a:srgbClr val="C89400"/>
                </a:solidFill>
                <a:latin typeface="Times New Roman" pitchFamily="18" charset="0"/>
                <a:cs typeface="Times New Roman" pitchFamily="18" charset="0"/>
              </a:rPr>
              <a:t>mas</a:t>
            </a:r>
            <a:r>
              <a:rPr lang="en-US" i="1" dirty="0" smtClean="0">
                <a:solidFill>
                  <a:srgbClr val="C89400"/>
                </a:solidFill>
                <a:latin typeface="Times New Roman" pitchFamily="18" charset="0"/>
                <a:cs typeface="Times New Roman" pitchFamily="18" charset="0"/>
              </a:rPr>
              <a:t>-</a:t>
            </a:r>
            <a:r>
              <a:rPr lang="en-US" i="1" dirty="0" err="1" smtClean="0">
                <a:solidFill>
                  <a:srgbClr val="C89400"/>
                </a:solidFill>
                <a:latin typeface="Times New Roman" pitchFamily="18" charset="0"/>
                <a:cs typeface="Times New Roman" pitchFamily="18" charset="0"/>
              </a:rPr>
              <a:t>ee</a:t>
            </a:r>
            <a:r>
              <a:rPr lang="en-US" i="1" dirty="0" smtClean="0">
                <a:solidFill>
                  <a:srgbClr val="C89400"/>
                </a:solidFill>
                <a:latin typeface="Times New Roman" pitchFamily="18" charset="0"/>
                <a:cs typeface="Times New Roman" pitchFamily="18" charset="0"/>
              </a:rPr>
              <a:t>'-ah</a:t>
            </a:r>
          </a:p>
          <a:p>
            <a:r>
              <a:rPr lang="en-US" i="1" dirty="0" smtClean="0">
                <a:solidFill>
                  <a:srgbClr val="C89400"/>
                </a:solidFill>
                <a:latin typeface="Times New Roman" pitchFamily="18" charset="0"/>
                <a:cs typeface="Times New Roman" pitchFamily="18" charset="0"/>
              </a:rPr>
              <a:t>From G2090; preparation: - preparation.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89400"/>
                </a:solidFill>
                <a:latin typeface="Times New Roman" pitchFamily="18" charset="0"/>
                <a:cs typeface="Times New Roman" pitchFamily="18" charset="0"/>
              </a:rPr>
              <a:t>Thayer’s Greek Definitions</a:t>
            </a:r>
            <a:endParaRPr lang="en-US" dirty="0"/>
          </a:p>
        </p:txBody>
      </p:sp>
      <p:sp>
        <p:nvSpPr>
          <p:cNvPr id="3" name="Content Placeholder 2"/>
          <p:cNvSpPr>
            <a:spLocks noGrp="1"/>
          </p:cNvSpPr>
          <p:nvPr>
            <p:ph idx="1"/>
          </p:nvPr>
        </p:nvSpPr>
        <p:spPr/>
        <p:txBody>
          <a:bodyPr/>
          <a:lstStyle/>
          <a:p>
            <a:r>
              <a:rPr lang="en-US" sz="2400" b="1" i="1" dirty="0" smtClean="0">
                <a:solidFill>
                  <a:srgbClr val="C89400"/>
                </a:solidFill>
                <a:latin typeface="Times New Roman" pitchFamily="18" charset="0"/>
                <a:cs typeface="Times New Roman" pitchFamily="18" charset="0"/>
              </a:rPr>
              <a:t>G2091</a:t>
            </a:r>
          </a:p>
          <a:p>
            <a:r>
              <a:rPr lang="vi-VN" sz="2400" i="1" dirty="0" smtClean="0">
                <a:solidFill>
                  <a:srgbClr val="C89400"/>
                </a:solidFill>
                <a:latin typeface="Times New Roman" pitchFamily="18" charset="0"/>
                <a:cs typeface="Times New Roman" pitchFamily="18" charset="0"/>
              </a:rPr>
              <a:t>ἑτοιμασία</a:t>
            </a:r>
          </a:p>
          <a:p>
            <a:r>
              <a:rPr lang="en-US" sz="2400" i="1" dirty="0" err="1" smtClean="0">
                <a:solidFill>
                  <a:srgbClr val="C89400"/>
                </a:solidFill>
                <a:latin typeface="Times New Roman" pitchFamily="18" charset="0"/>
                <a:cs typeface="Times New Roman" pitchFamily="18" charset="0"/>
              </a:rPr>
              <a:t>hetoimasia</a:t>
            </a:r>
            <a:endParaRPr lang="en-US" sz="2400" i="1" dirty="0" smtClean="0">
              <a:solidFill>
                <a:srgbClr val="C89400"/>
              </a:solidFill>
              <a:latin typeface="Times New Roman" pitchFamily="18" charset="0"/>
              <a:cs typeface="Times New Roman" pitchFamily="18" charset="0"/>
            </a:endParaRPr>
          </a:p>
          <a:p>
            <a:r>
              <a:rPr lang="en-US" sz="2400" b="1" i="1" dirty="0" smtClean="0">
                <a:solidFill>
                  <a:srgbClr val="C89400"/>
                </a:solidFill>
                <a:latin typeface="Times New Roman" pitchFamily="18" charset="0"/>
                <a:cs typeface="Times New Roman" pitchFamily="18" charset="0"/>
              </a:rPr>
              <a:t>Thayer Definition:</a:t>
            </a:r>
          </a:p>
          <a:p>
            <a:r>
              <a:rPr lang="en-US" sz="2400" i="1" dirty="0" smtClean="0">
                <a:solidFill>
                  <a:srgbClr val="C89400"/>
                </a:solidFill>
                <a:latin typeface="Times New Roman" pitchFamily="18" charset="0"/>
                <a:cs typeface="Times New Roman" pitchFamily="18" charset="0"/>
              </a:rPr>
              <a:t>1) the act of preparing</a:t>
            </a:r>
          </a:p>
          <a:p>
            <a:r>
              <a:rPr lang="en-US" sz="2400" i="1" dirty="0" smtClean="0">
                <a:solidFill>
                  <a:srgbClr val="C89400"/>
                </a:solidFill>
                <a:latin typeface="Times New Roman" pitchFamily="18" charset="0"/>
                <a:cs typeface="Times New Roman" pitchFamily="18" charset="0"/>
              </a:rPr>
              <a:t>2) the condition of a person or thing so far forth as prepared, preparedness, readiness</a:t>
            </a:r>
          </a:p>
          <a:p>
            <a:r>
              <a:rPr lang="en-US" sz="2400" b="1" i="1" dirty="0" smtClean="0">
                <a:solidFill>
                  <a:srgbClr val="C89400"/>
                </a:solidFill>
                <a:latin typeface="Times New Roman" pitchFamily="18" charset="0"/>
                <a:cs typeface="Times New Roman" pitchFamily="18" charset="0"/>
              </a:rPr>
              <a:t>Part of Speech: noun feminine</a:t>
            </a:r>
          </a:p>
          <a:p>
            <a:r>
              <a:rPr lang="en-US" sz="2400" b="1" i="1" dirty="0" smtClean="0">
                <a:solidFill>
                  <a:srgbClr val="C89400"/>
                </a:solidFill>
                <a:latin typeface="Times New Roman" pitchFamily="18" charset="0"/>
                <a:cs typeface="Times New Roman" pitchFamily="18" charset="0"/>
              </a:rPr>
              <a:t>A Related Word by Thayer’s/Strong’s Number: from G2090</a:t>
            </a:r>
          </a:p>
          <a:p>
            <a:r>
              <a:rPr lang="en-US" sz="2400" b="1" i="1" dirty="0" smtClean="0">
                <a:solidFill>
                  <a:srgbClr val="C89400"/>
                </a:solidFill>
                <a:latin typeface="Times New Roman" pitchFamily="18" charset="0"/>
                <a:cs typeface="Times New Roman" pitchFamily="18" charset="0"/>
              </a:rPr>
              <a:t>Citing in TDNT: 2:704, 266</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89400"/>
                </a:solidFill>
                <a:latin typeface="Times New Roman" pitchFamily="18" charset="0"/>
                <a:cs typeface="Times New Roman" pitchFamily="18" charset="0"/>
              </a:rPr>
              <a:t>King James Concordance</a:t>
            </a:r>
            <a:endParaRPr lang="en-US" dirty="0"/>
          </a:p>
        </p:txBody>
      </p:sp>
      <p:sp>
        <p:nvSpPr>
          <p:cNvPr id="3" name="Content Placeholder 2"/>
          <p:cNvSpPr>
            <a:spLocks noGrp="1"/>
          </p:cNvSpPr>
          <p:nvPr>
            <p:ph idx="1"/>
          </p:nvPr>
        </p:nvSpPr>
        <p:spPr/>
        <p:txBody>
          <a:bodyPr/>
          <a:lstStyle/>
          <a:p>
            <a:r>
              <a:rPr lang="en-US" b="1" i="1" dirty="0" smtClean="0">
                <a:solidFill>
                  <a:srgbClr val="C89400"/>
                </a:solidFill>
                <a:latin typeface="Times New Roman" pitchFamily="18" charset="0"/>
                <a:cs typeface="Times New Roman" pitchFamily="18" charset="0"/>
              </a:rPr>
              <a:t>G2091</a:t>
            </a:r>
          </a:p>
          <a:p>
            <a:r>
              <a:rPr lang="vi-VN" i="1" dirty="0" smtClean="0">
                <a:solidFill>
                  <a:srgbClr val="C89400"/>
                </a:solidFill>
                <a:latin typeface="Times New Roman" pitchFamily="18" charset="0"/>
                <a:cs typeface="Times New Roman" pitchFamily="18" charset="0"/>
              </a:rPr>
              <a:t>ἑτοιμασία</a:t>
            </a:r>
          </a:p>
          <a:p>
            <a:r>
              <a:rPr lang="en-US" i="1" dirty="0" err="1" smtClean="0">
                <a:solidFill>
                  <a:srgbClr val="C89400"/>
                </a:solidFill>
                <a:latin typeface="Times New Roman" pitchFamily="18" charset="0"/>
                <a:cs typeface="Times New Roman" pitchFamily="18" charset="0"/>
              </a:rPr>
              <a:t>hetoimasia</a:t>
            </a:r>
            <a:endParaRPr lang="en-US" i="1" dirty="0" smtClean="0">
              <a:solidFill>
                <a:srgbClr val="C89400"/>
              </a:solidFill>
              <a:latin typeface="Times New Roman" pitchFamily="18" charset="0"/>
              <a:cs typeface="Times New Roman" pitchFamily="18" charset="0"/>
            </a:endParaRPr>
          </a:p>
          <a:p>
            <a:r>
              <a:rPr lang="en-US" b="1" i="1" dirty="0" smtClean="0">
                <a:solidFill>
                  <a:srgbClr val="C89400"/>
                </a:solidFill>
                <a:latin typeface="Times New Roman" pitchFamily="18" charset="0"/>
                <a:cs typeface="Times New Roman" pitchFamily="18" charset="0"/>
              </a:rPr>
              <a:t>Total KJV Occurrences: 1</a:t>
            </a:r>
          </a:p>
          <a:p>
            <a:r>
              <a:rPr lang="en-US" b="1" i="1" dirty="0" smtClean="0">
                <a:solidFill>
                  <a:srgbClr val="C89400"/>
                </a:solidFill>
                <a:latin typeface="Times New Roman" pitchFamily="18" charset="0"/>
                <a:cs typeface="Times New Roman" pitchFamily="18" charset="0"/>
              </a:rPr>
              <a:t>preparation, 1</a:t>
            </a:r>
          </a:p>
          <a:p>
            <a:r>
              <a:rPr lang="en-US" i="1" u="sng" dirty="0" smtClean="0">
                <a:solidFill>
                  <a:srgbClr val="C89400"/>
                </a:solidFill>
                <a:latin typeface="Times New Roman" pitchFamily="18" charset="0"/>
                <a:cs typeface="Times New Roman" pitchFamily="18" charset="0"/>
              </a:rPr>
              <a:t>Eph_6:15</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idx="1"/>
          </p:nvPr>
        </p:nvSpPr>
        <p:spPr>
          <a:xfrm>
            <a:off x="228600" y="3581400"/>
            <a:ext cx="8686800" cy="2362200"/>
          </a:xfrm>
        </p:spPr>
        <p:txBody>
          <a:bodyPr/>
          <a:lstStyle/>
          <a:p>
            <a:pPr algn="ctr" eaLnBrk="1" hangingPunct="1">
              <a:buFontTx/>
              <a:buNone/>
            </a:pPr>
            <a:r>
              <a:rPr lang="en-US" sz="2400" i="1" dirty="0" smtClean="0">
                <a:latin typeface="Times New Roman" pitchFamily="18" charset="0"/>
                <a:cs typeface="Times New Roman" pitchFamily="18" charset="0"/>
              </a:rPr>
              <a:t>The Rev. Mrs. Dr. Carolyn Cole</a:t>
            </a: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Christian</a:t>
            </a:r>
          </a:p>
          <a:p>
            <a:pPr algn="ctr" eaLnBrk="1" hangingPunct="1">
              <a:buFontTx/>
              <a:buNone/>
            </a:pPr>
            <a:r>
              <a:rPr lang="en-US" i="1" dirty="0" smtClean="0">
                <a:latin typeface="Times New Roman" pitchFamily="18" charset="0"/>
                <a:cs typeface="Times New Roman" pitchFamily="18" charset="0"/>
              </a:rPr>
              <a:t>Spiritual Director/Retreat Master/Bible Teacher</a:t>
            </a:r>
          </a:p>
        </p:txBody>
      </p:sp>
      <p:sp>
        <p:nvSpPr>
          <p:cNvPr id="3074" name="Rectangle 2"/>
          <p:cNvSpPr>
            <a:spLocks noGrp="1" noChangeArrowheads="1"/>
          </p:cNvSpPr>
          <p:nvPr>
            <p:ph type="title"/>
          </p:nvPr>
        </p:nvSpPr>
        <p:spPr>
          <a:xfrm>
            <a:off x="457200" y="990600"/>
            <a:ext cx="8229600" cy="1524000"/>
          </a:xfrm>
        </p:spPr>
        <p:txBody>
          <a:bodyPr/>
          <a:lstStyle/>
          <a:p>
            <a:pPr eaLnBrk="1" hangingPunct="1"/>
            <a:r>
              <a:rPr lang="en-US" i="1" dirty="0" smtClean="0">
                <a:solidFill>
                  <a:schemeClr val="tx1"/>
                </a:solidFill>
                <a:latin typeface="Times New Roman" pitchFamily="18" charset="0"/>
                <a:cs typeface="Times New Roman" pitchFamily="18" charset="0"/>
              </a:rPr>
              <a:t>The Good Shepherd Ministry</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Psalm 23</a:t>
            </a:r>
            <a:endParaRPr lang="en-US" i="1" dirty="0" smtClean="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57200" y="274638"/>
            <a:ext cx="8229600" cy="944562"/>
          </a:xfrm>
        </p:spPr>
        <p:txBody>
          <a:bodyPr/>
          <a:lstStyle/>
          <a:p>
            <a:r>
              <a:rPr lang="en-US" i="1" dirty="0" smtClean="0">
                <a:solidFill>
                  <a:srgbClr val="C89400"/>
                </a:solidFill>
                <a:latin typeface="Times New Roman" pitchFamily="18" charset="0"/>
                <a:cs typeface="Times New Roman" pitchFamily="18" charset="0"/>
              </a:rPr>
              <a:t>Romans 10:13-17</a:t>
            </a:r>
            <a:endParaRPr lang="en-US" dirty="0"/>
          </a:p>
        </p:txBody>
      </p:sp>
      <p:sp>
        <p:nvSpPr>
          <p:cNvPr id="28675" name="Rectangle 3"/>
          <p:cNvSpPr>
            <a:spLocks noGrp="1" noChangeArrowheads="1"/>
          </p:cNvSpPr>
          <p:nvPr>
            <p:ph type="body" idx="1"/>
          </p:nvPr>
        </p:nvSpPr>
        <p:spPr>
          <a:xfrm>
            <a:off x="457200" y="1447800"/>
            <a:ext cx="8229600" cy="4876800"/>
          </a:xfrm>
        </p:spPr>
        <p:txBody>
          <a:bodyPr/>
          <a:lstStyle/>
          <a:p>
            <a:r>
              <a:rPr lang="en-US" sz="2400" i="1" dirty="0" smtClean="0">
                <a:solidFill>
                  <a:srgbClr val="C89400"/>
                </a:solidFill>
                <a:latin typeface="Times New Roman" pitchFamily="18" charset="0"/>
                <a:cs typeface="Times New Roman" pitchFamily="18" charset="0"/>
              </a:rPr>
              <a:t>For whosoever shall call upon the name of the Lord shall be saved. </a:t>
            </a:r>
          </a:p>
          <a:p>
            <a:r>
              <a:rPr lang="en-US" sz="2400" i="1" dirty="0" smtClean="0">
                <a:solidFill>
                  <a:srgbClr val="C89400"/>
                </a:solidFill>
                <a:latin typeface="Times New Roman" pitchFamily="18" charset="0"/>
                <a:cs typeface="Times New Roman" pitchFamily="18" charset="0"/>
              </a:rPr>
              <a:t>How then shall they call on him in whom they have not believed? and how shall they believe in him of whom they have not heard? and how shall they hear without a preacher? </a:t>
            </a:r>
          </a:p>
          <a:p>
            <a:r>
              <a:rPr lang="en-US" sz="2400" i="1" dirty="0" smtClean="0">
                <a:solidFill>
                  <a:srgbClr val="C89400"/>
                </a:solidFill>
                <a:latin typeface="Times New Roman" pitchFamily="18" charset="0"/>
                <a:cs typeface="Times New Roman" pitchFamily="18" charset="0"/>
              </a:rPr>
              <a:t>And how shall they preach, except they be sent? as it is written, How beautiful are the feet of them that preach the gospel of peace, and bring glad tidings of good things! </a:t>
            </a:r>
          </a:p>
          <a:p>
            <a:r>
              <a:rPr lang="en-US" sz="2400" i="1" dirty="0" smtClean="0">
                <a:solidFill>
                  <a:srgbClr val="C89400"/>
                </a:solidFill>
                <a:latin typeface="Times New Roman" pitchFamily="18" charset="0"/>
                <a:cs typeface="Times New Roman" pitchFamily="18" charset="0"/>
              </a:rPr>
              <a:t>But they have not all obeyed the gospel. For </a:t>
            </a:r>
            <a:r>
              <a:rPr lang="en-US" sz="2400" i="1" dirty="0" err="1" smtClean="0">
                <a:solidFill>
                  <a:srgbClr val="C89400"/>
                </a:solidFill>
                <a:latin typeface="Times New Roman" pitchFamily="18" charset="0"/>
                <a:cs typeface="Times New Roman" pitchFamily="18" charset="0"/>
              </a:rPr>
              <a:t>Esaias</a:t>
            </a:r>
            <a:r>
              <a:rPr lang="en-US" sz="2400" i="1" dirty="0" smtClean="0">
                <a:solidFill>
                  <a:srgbClr val="C89400"/>
                </a:solidFill>
                <a:latin typeface="Times New Roman" pitchFamily="18" charset="0"/>
                <a:cs typeface="Times New Roman" pitchFamily="18" charset="0"/>
              </a:rPr>
              <a:t> </a:t>
            </a:r>
            <a:r>
              <a:rPr lang="en-US" sz="2400" i="1" dirty="0" err="1" smtClean="0">
                <a:solidFill>
                  <a:srgbClr val="C89400"/>
                </a:solidFill>
                <a:latin typeface="Times New Roman" pitchFamily="18" charset="0"/>
                <a:cs typeface="Times New Roman" pitchFamily="18" charset="0"/>
              </a:rPr>
              <a:t>saith</a:t>
            </a:r>
            <a:r>
              <a:rPr lang="en-US" sz="2400" i="1" dirty="0" smtClean="0">
                <a:solidFill>
                  <a:srgbClr val="C89400"/>
                </a:solidFill>
                <a:latin typeface="Times New Roman" pitchFamily="18" charset="0"/>
                <a:cs typeface="Times New Roman" pitchFamily="18" charset="0"/>
              </a:rPr>
              <a:t>, Lord, who hath believed our report? </a:t>
            </a:r>
          </a:p>
          <a:p>
            <a:r>
              <a:rPr lang="en-US" sz="2400" i="1" dirty="0" smtClean="0">
                <a:solidFill>
                  <a:srgbClr val="C89400"/>
                </a:solidFill>
                <a:latin typeface="Times New Roman" pitchFamily="18" charset="0"/>
                <a:cs typeface="Times New Roman" pitchFamily="18" charset="0"/>
              </a:rPr>
              <a:t>So then faith [cometh] by hearing, and hearing by the word of God.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58962"/>
          </a:xfrm>
        </p:spPr>
        <p:txBody>
          <a:bodyPr/>
          <a:lstStyle/>
          <a:p>
            <a:r>
              <a:rPr lang="en-US" sz="9600" i="1" dirty="0" smtClean="0">
                <a:solidFill>
                  <a:srgbClr val="C89400"/>
                </a:solidFill>
                <a:latin typeface="Times New Roman" pitchFamily="18" charset="0"/>
                <a:cs typeface="Times New Roman" pitchFamily="18" charset="0"/>
              </a:rPr>
              <a:t>Gospel</a:t>
            </a:r>
            <a:endParaRPr lang="en-US" sz="9600" i="1" dirty="0">
              <a:solidFill>
                <a:srgbClr val="C8940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3886200"/>
            <a:ext cx="8229600" cy="2239963"/>
          </a:xfrm>
        </p:spPr>
        <p:txBody>
          <a:bodyPr/>
          <a:lstStyle/>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89400"/>
                </a:solidFill>
                <a:latin typeface="Times New Roman" pitchFamily="18" charset="0"/>
                <a:cs typeface="Times New Roman" pitchFamily="18" charset="0"/>
              </a:rPr>
              <a:t>Easton’s Bible Dictionary</a:t>
            </a:r>
            <a:endParaRPr lang="en-US" i="1" dirty="0">
              <a:solidFill>
                <a:srgbClr val="C894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1700" b="1" i="1" dirty="0" smtClean="0">
                <a:solidFill>
                  <a:srgbClr val="C89400"/>
                </a:solidFill>
                <a:latin typeface="Times New Roman" pitchFamily="18" charset="0"/>
                <a:cs typeface="Times New Roman" pitchFamily="18" charset="0"/>
              </a:rPr>
              <a:t>Gospel</a:t>
            </a:r>
          </a:p>
          <a:p>
            <a:r>
              <a:rPr lang="en-US" sz="1700" i="1" dirty="0" smtClean="0">
                <a:solidFill>
                  <a:srgbClr val="C89400"/>
                </a:solidFill>
                <a:latin typeface="Times New Roman" pitchFamily="18" charset="0"/>
                <a:cs typeface="Times New Roman" pitchFamily="18" charset="0"/>
              </a:rPr>
              <a:t>A word of Anglo-Saxon origin, and meaning “God's spell”, i.e., word of God, or rather, according to others, “good spell”, i.e., good news. It is the rendering of the Greek </a:t>
            </a:r>
            <a:r>
              <a:rPr lang="en-US" sz="1700" i="1" dirty="0" err="1" smtClean="0">
                <a:solidFill>
                  <a:srgbClr val="C89400"/>
                </a:solidFill>
                <a:latin typeface="Times New Roman" pitchFamily="18" charset="0"/>
                <a:cs typeface="Times New Roman" pitchFamily="18" charset="0"/>
              </a:rPr>
              <a:t>evangelion</a:t>
            </a:r>
            <a:r>
              <a:rPr lang="en-US" sz="1700" i="1" dirty="0" smtClean="0">
                <a:solidFill>
                  <a:srgbClr val="C89400"/>
                </a:solidFill>
                <a:latin typeface="Times New Roman" pitchFamily="18" charset="0"/>
                <a:cs typeface="Times New Roman" pitchFamily="18" charset="0"/>
              </a:rPr>
              <a:t>, i.e., “good message.” It denotes</a:t>
            </a:r>
          </a:p>
          <a:p>
            <a:r>
              <a:rPr lang="en-US" sz="1700" i="1" dirty="0" smtClean="0">
                <a:solidFill>
                  <a:srgbClr val="C89400"/>
                </a:solidFill>
                <a:latin typeface="Times New Roman" pitchFamily="18" charset="0"/>
                <a:cs typeface="Times New Roman" pitchFamily="18" charset="0"/>
              </a:rPr>
              <a:t>(1.) “the welcome intelligence of salvation to man as preached by our Lord and his followers.</a:t>
            </a:r>
          </a:p>
          <a:p>
            <a:r>
              <a:rPr lang="en-US" sz="1700" i="1" dirty="0" smtClean="0">
                <a:solidFill>
                  <a:srgbClr val="C89400"/>
                </a:solidFill>
                <a:latin typeface="Times New Roman" pitchFamily="18" charset="0"/>
                <a:cs typeface="Times New Roman" pitchFamily="18" charset="0"/>
              </a:rPr>
              <a:t>(2.) It was afterwards transitively applied to each of the four histories of our Lord's life, published by those who are therefore called 'Evangelists', writers of the history of the gospel (the </a:t>
            </a:r>
            <a:r>
              <a:rPr lang="en-US" sz="1700" i="1" dirty="0" err="1" smtClean="0">
                <a:solidFill>
                  <a:srgbClr val="C89400"/>
                </a:solidFill>
                <a:latin typeface="Times New Roman" pitchFamily="18" charset="0"/>
                <a:cs typeface="Times New Roman" pitchFamily="18" charset="0"/>
              </a:rPr>
              <a:t>evangelion</a:t>
            </a:r>
            <a:r>
              <a:rPr lang="en-US" sz="1700" i="1" dirty="0" smtClean="0">
                <a:solidFill>
                  <a:srgbClr val="C89400"/>
                </a:solidFill>
                <a:latin typeface="Times New Roman" pitchFamily="18" charset="0"/>
                <a:cs typeface="Times New Roman" pitchFamily="18" charset="0"/>
              </a:rPr>
              <a:t>).</a:t>
            </a:r>
          </a:p>
          <a:p>
            <a:r>
              <a:rPr lang="en-US" sz="1700" i="1" dirty="0" smtClean="0">
                <a:solidFill>
                  <a:srgbClr val="C89400"/>
                </a:solidFill>
                <a:latin typeface="Times New Roman" pitchFamily="18" charset="0"/>
                <a:cs typeface="Times New Roman" pitchFamily="18" charset="0"/>
              </a:rPr>
              <a:t>(3.) The term is often used to express collectively the gospel doctrines; and 'preaching the gospel' is often used to include not only the proclaiming of the good tidings, but the teaching men how to avail themselves of the offer of salvation, the declaring of all the truths, precepts, promises, and </a:t>
            </a:r>
            <a:r>
              <a:rPr lang="en-US" sz="1700" i="1" dirty="0" err="1" smtClean="0">
                <a:solidFill>
                  <a:srgbClr val="C89400"/>
                </a:solidFill>
                <a:latin typeface="Times New Roman" pitchFamily="18" charset="0"/>
                <a:cs typeface="Times New Roman" pitchFamily="18" charset="0"/>
              </a:rPr>
              <a:t>threatenings</a:t>
            </a:r>
            <a:r>
              <a:rPr lang="en-US" sz="1700" i="1" dirty="0" smtClean="0">
                <a:solidFill>
                  <a:srgbClr val="C89400"/>
                </a:solidFill>
                <a:latin typeface="Times New Roman" pitchFamily="18" charset="0"/>
                <a:cs typeface="Times New Roman" pitchFamily="18" charset="0"/>
              </a:rPr>
              <a:t> of Christianity.” It is termed “the gospel of the grace of God” (</a:t>
            </a:r>
            <a:r>
              <a:rPr lang="en-US" sz="1700" i="1" u="sng" dirty="0" smtClean="0">
                <a:solidFill>
                  <a:srgbClr val="C89400"/>
                </a:solidFill>
                <a:latin typeface="Times New Roman" pitchFamily="18" charset="0"/>
                <a:cs typeface="Times New Roman" pitchFamily="18" charset="0"/>
              </a:rPr>
              <a:t>Act_20:24), “the gospel of the kingdom” (Mat_4:23), “the gospel of Christ” (Rom_1:16), “the gospel of peace (Eph_6:15), “the glorious gospel,” “the everlasting gospel,” “the gospel of salvation” (Eph_1:13).</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4000" b="1" i="1" dirty="0" smtClean="0">
                <a:solidFill>
                  <a:srgbClr val="C89400"/>
                </a:solidFill>
                <a:latin typeface="Times New Roman" pitchFamily="18" charset="0"/>
                <a:cs typeface="Times New Roman" pitchFamily="18" charset="0"/>
              </a:rPr>
              <a:t>R. A. Torrey’s New Topical Textbook</a:t>
            </a:r>
            <a:endParaRPr lang="en-US" sz="4000" dirty="0"/>
          </a:p>
        </p:txBody>
      </p:sp>
      <p:sp>
        <p:nvSpPr>
          <p:cNvPr id="5" name="Content Placeholder 4"/>
          <p:cNvSpPr>
            <a:spLocks noGrp="1"/>
          </p:cNvSpPr>
          <p:nvPr>
            <p:ph sz="half" idx="1"/>
          </p:nvPr>
        </p:nvSpPr>
        <p:spPr/>
        <p:txBody>
          <a:bodyPr/>
          <a:lstStyle/>
          <a:p>
            <a:pPr>
              <a:spcBef>
                <a:spcPts val="0"/>
              </a:spcBef>
            </a:pPr>
            <a:r>
              <a:rPr lang="en-US" sz="1600" b="1" i="1" dirty="0" smtClean="0">
                <a:solidFill>
                  <a:srgbClr val="C89400"/>
                </a:solidFill>
                <a:latin typeface="Times New Roman" pitchFamily="18" charset="0"/>
                <a:cs typeface="Times New Roman" pitchFamily="18" charset="0"/>
              </a:rPr>
              <a:t>Gospel, The</a:t>
            </a:r>
          </a:p>
          <a:p>
            <a:pPr>
              <a:spcBef>
                <a:spcPts val="0"/>
              </a:spcBef>
            </a:pPr>
            <a:r>
              <a:rPr lang="en-US" sz="1600" i="1" dirty="0" smtClean="0">
                <a:solidFill>
                  <a:srgbClr val="C89400"/>
                </a:solidFill>
                <a:latin typeface="Times New Roman" pitchFamily="18" charset="0"/>
                <a:cs typeface="Times New Roman" pitchFamily="18" charset="0"/>
              </a:rPr>
              <a:t>Is good tidings of great joy for all people</a:t>
            </a:r>
          </a:p>
          <a:p>
            <a:pPr>
              <a:spcBef>
                <a:spcPts val="0"/>
              </a:spcBef>
            </a:pPr>
            <a:r>
              <a:rPr lang="en-US" sz="1600" i="1" u="sng" dirty="0" smtClean="0">
                <a:solidFill>
                  <a:srgbClr val="C89400"/>
                </a:solidFill>
                <a:latin typeface="Times New Roman" pitchFamily="18" charset="0"/>
                <a:cs typeface="Times New Roman" pitchFamily="18" charset="0"/>
              </a:rPr>
              <a:t>Luk_2:10; Luk_2:11; Luk_2:31; Luk_2:32; </a:t>
            </a:r>
            <a:endParaRPr lang="en-US" sz="1600" i="1" dirty="0" smtClean="0">
              <a:solidFill>
                <a:srgbClr val="C89400"/>
              </a:solidFill>
              <a:latin typeface="Times New Roman" pitchFamily="18" charset="0"/>
              <a:cs typeface="Times New Roman" pitchFamily="18" charset="0"/>
            </a:endParaRPr>
          </a:p>
          <a:p>
            <a:pPr>
              <a:spcBef>
                <a:spcPts val="0"/>
              </a:spcBef>
            </a:pPr>
            <a:r>
              <a:rPr lang="en-US" sz="1600" i="1" dirty="0" smtClean="0">
                <a:solidFill>
                  <a:srgbClr val="C89400"/>
                </a:solidFill>
                <a:latin typeface="Times New Roman" pitchFamily="18" charset="0"/>
                <a:cs typeface="Times New Roman" pitchFamily="18" charset="0"/>
              </a:rPr>
              <a:t>Foretold</a:t>
            </a:r>
          </a:p>
          <a:p>
            <a:pPr>
              <a:spcBef>
                <a:spcPts val="0"/>
              </a:spcBef>
            </a:pPr>
            <a:r>
              <a:rPr lang="en-US" sz="1600" i="1" u="sng" dirty="0" smtClean="0">
                <a:solidFill>
                  <a:srgbClr val="C89400"/>
                </a:solidFill>
                <a:latin typeface="Times New Roman" pitchFamily="18" charset="0"/>
                <a:cs typeface="Times New Roman" pitchFamily="18" charset="0"/>
              </a:rPr>
              <a:t>Isa_41:27; Isa_52:7; Isa_61:1-3; Mar_1:15; </a:t>
            </a:r>
            <a:endParaRPr lang="en-US" sz="1600" i="1" dirty="0" smtClean="0">
              <a:solidFill>
                <a:srgbClr val="C89400"/>
              </a:solidFill>
              <a:latin typeface="Times New Roman" pitchFamily="18" charset="0"/>
              <a:cs typeface="Times New Roman" pitchFamily="18" charset="0"/>
            </a:endParaRPr>
          </a:p>
          <a:p>
            <a:pPr>
              <a:spcBef>
                <a:spcPts val="0"/>
              </a:spcBef>
            </a:pPr>
            <a:r>
              <a:rPr lang="en-US" sz="1600" i="1" dirty="0" smtClean="0">
                <a:solidFill>
                  <a:srgbClr val="C89400"/>
                </a:solidFill>
                <a:latin typeface="Times New Roman" pitchFamily="18" charset="0"/>
                <a:cs typeface="Times New Roman" pitchFamily="18" charset="0"/>
              </a:rPr>
              <a:t>Preached under the old testament</a:t>
            </a:r>
          </a:p>
          <a:p>
            <a:pPr>
              <a:spcBef>
                <a:spcPts val="0"/>
              </a:spcBef>
            </a:pPr>
            <a:r>
              <a:rPr lang="en-US" sz="1600" i="1" u="sng" dirty="0" smtClean="0">
                <a:solidFill>
                  <a:srgbClr val="C89400"/>
                </a:solidFill>
                <a:latin typeface="Times New Roman" pitchFamily="18" charset="0"/>
                <a:cs typeface="Times New Roman" pitchFamily="18" charset="0"/>
              </a:rPr>
              <a:t>Heb_4:2; </a:t>
            </a:r>
            <a:endParaRPr lang="en-US" sz="1600" i="1" dirty="0" smtClean="0">
              <a:solidFill>
                <a:srgbClr val="C89400"/>
              </a:solidFill>
              <a:latin typeface="Times New Roman" pitchFamily="18" charset="0"/>
              <a:cs typeface="Times New Roman" pitchFamily="18" charset="0"/>
            </a:endParaRPr>
          </a:p>
          <a:p>
            <a:pPr>
              <a:spcBef>
                <a:spcPts val="0"/>
              </a:spcBef>
            </a:pPr>
            <a:r>
              <a:rPr lang="en-US" sz="1600" i="1" dirty="0" smtClean="0">
                <a:solidFill>
                  <a:srgbClr val="C89400"/>
                </a:solidFill>
                <a:latin typeface="Times New Roman" pitchFamily="18" charset="0"/>
                <a:cs typeface="Times New Roman" pitchFamily="18" charset="0"/>
              </a:rPr>
              <a:t>Exhibits the grace of God</a:t>
            </a:r>
          </a:p>
          <a:p>
            <a:pPr>
              <a:spcBef>
                <a:spcPts val="0"/>
              </a:spcBef>
            </a:pPr>
            <a:r>
              <a:rPr lang="en-US" sz="1600" i="1" u="sng" dirty="0" smtClean="0">
                <a:solidFill>
                  <a:srgbClr val="C89400"/>
                </a:solidFill>
                <a:latin typeface="Times New Roman" pitchFamily="18" charset="0"/>
                <a:cs typeface="Times New Roman" pitchFamily="18" charset="0"/>
              </a:rPr>
              <a:t>Act_14:3; Act_20:32; </a:t>
            </a:r>
            <a:endParaRPr lang="en-US" sz="1600" i="1" dirty="0" smtClean="0">
              <a:solidFill>
                <a:srgbClr val="C89400"/>
              </a:solidFill>
              <a:latin typeface="Times New Roman" pitchFamily="18" charset="0"/>
              <a:cs typeface="Times New Roman" pitchFamily="18" charset="0"/>
            </a:endParaRPr>
          </a:p>
          <a:p>
            <a:pPr>
              <a:spcBef>
                <a:spcPts val="0"/>
              </a:spcBef>
            </a:pPr>
            <a:r>
              <a:rPr lang="en-US" sz="1600" i="1" dirty="0" smtClean="0">
                <a:solidFill>
                  <a:srgbClr val="C89400"/>
                </a:solidFill>
                <a:latin typeface="Times New Roman" pitchFamily="18" charset="0"/>
                <a:cs typeface="Times New Roman" pitchFamily="18" charset="0"/>
              </a:rPr>
              <a:t>The knowledge of the glory of God is by</a:t>
            </a:r>
          </a:p>
          <a:p>
            <a:pPr>
              <a:spcBef>
                <a:spcPts val="0"/>
              </a:spcBef>
            </a:pPr>
            <a:r>
              <a:rPr lang="en-US" sz="1600" i="1" u="sng" dirty="0" smtClean="0">
                <a:solidFill>
                  <a:srgbClr val="C89400"/>
                </a:solidFill>
                <a:latin typeface="Times New Roman" pitchFamily="18" charset="0"/>
                <a:cs typeface="Times New Roman" pitchFamily="18" charset="0"/>
              </a:rPr>
              <a:t>2Co_4:4; 2Co_4:6; </a:t>
            </a:r>
            <a:endParaRPr lang="en-US" sz="1600" i="1" dirty="0" smtClean="0">
              <a:solidFill>
                <a:srgbClr val="C89400"/>
              </a:solidFill>
              <a:latin typeface="Times New Roman" pitchFamily="18" charset="0"/>
              <a:cs typeface="Times New Roman" pitchFamily="18" charset="0"/>
            </a:endParaRPr>
          </a:p>
          <a:p>
            <a:pPr>
              <a:spcBef>
                <a:spcPts val="0"/>
              </a:spcBef>
            </a:pPr>
            <a:r>
              <a:rPr lang="en-US" sz="1600" i="1" dirty="0" smtClean="0">
                <a:solidFill>
                  <a:srgbClr val="C89400"/>
                </a:solidFill>
                <a:latin typeface="Times New Roman" pitchFamily="18" charset="0"/>
                <a:cs typeface="Times New Roman" pitchFamily="18" charset="0"/>
              </a:rPr>
              <a:t>Life and immortality are brought to light by Jesus through</a:t>
            </a:r>
          </a:p>
          <a:p>
            <a:pPr>
              <a:spcBef>
                <a:spcPts val="0"/>
              </a:spcBef>
            </a:pPr>
            <a:r>
              <a:rPr lang="en-US" sz="1600" i="1" u="sng" dirty="0" smtClean="0">
                <a:solidFill>
                  <a:srgbClr val="C89400"/>
                </a:solidFill>
                <a:latin typeface="Times New Roman" pitchFamily="18" charset="0"/>
                <a:cs typeface="Times New Roman" pitchFamily="18" charset="0"/>
              </a:rPr>
              <a:t>2Ti_1:10; </a:t>
            </a:r>
            <a:endParaRPr lang="en-US" sz="1600" i="1" dirty="0" smtClean="0">
              <a:solidFill>
                <a:srgbClr val="C89400"/>
              </a:solidFill>
              <a:latin typeface="Times New Roman" pitchFamily="18" charset="0"/>
              <a:cs typeface="Times New Roman" pitchFamily="18" charset="0"/>
            </a:endParaRPr>
          </a:p>
          <a:p>
            <a:pPr>
              <a:spcBef>
                <a:spcPts val="0"/>
              </a:spcBef>
            </a:pPr>
            <a:r>
              <a:rPr lang="en-US" sz="1600" i="1" dirty="0" smtClean="0">
                <a:solidFill>
                  <a:srgbClr val="C89400"/>
                </a:solidFill>
                <a:latin typeface="Times New Roman" pitchFamily="18" charset="0"/>
                <a:cs typeface="Times New Roman" pitchFamily="18" charset="0"/>
              </a:rPr>
              <a:t>Is the power of God to salvation</a:t>
            </a:r>
          </a:p>
          <a:p>
            <a:pPr>
              <a:spcBef>
                <a:spcPts val="0"/>
              </a:spcBef>
            </a:pPr>
            <a:r>
              <a:rPr lang="en-US" sz="1600" i="1" u="sng" dirty="0" smtClean="0">
                <a:solidFill>
                  <a:srgbClr val="C89400"/>
                </a:solidFill>
                <a:latin typeface="Times New Roman" pitchFamily="18" charset="0"/>
                <a:cs typeface="Times New Roman" pitchFamily="18" charset="0"/>
              </a:rPr>
              <a:t>Rom_1:16; 1Co_1:18; 1Th_1:5; </a:t>
            </a:r>
            <a:endParaRPr lang="en-US" sz="1600" i="1" dirty="0" smtClean="0">
              <a:solidFill>
                <a:srgbClr val="C89400"/>
              </a:solidFill>
              <a:latin typeface="Times New Roman" pitchFamily="18" charset="0"/>
              <a:cs typeface="Times New Roman" pitchFamily="18" charset="0"/>
            </a:endParaRPr>
          </a:p>
        </p:txBody>
      </p:sp>
      <p:sp>
        <p:nvSpPr>
          <p:cNvPr id="6" name="Content Placeholder 5"/>
          <p:cNvSpPr>
            <a:spLocks noGrp="1"/>
          </p:cNvSpPr>
          <p:nvPr>
            <p:ph sz="half" idx="2"/>
          </p:nvPr>
        </p:nvSpPr>
        <p:spPr/>
        <p:txBody>
          <a:bodyPr/>
          <a:lstStyle/>
          <a:p>
            <a:pPr>
              <a:spcBef>
                <a:spcPts val="0"/>
              </a:spcBef>
            </a:pPr>
            <a:r>
              <a:rPr lang="en-US" sz="1600" i="1" dirty="0" smtClean="0">
                <a:solidFill>
                  <a:srgbClr val="C89400"/>
                </a:solidFill>
                <a:latin typeface="Times New Roman" pitchFamily="18" charset="0"/>
                <a:cs typeface="Times New Roman" pitchFamily="18" charset="0"/>
              </a:rPr>
              <a:t>Is glorious</a:t>
            </a:r>
          </a:p>
          <a:p>
            <a:pPr>
              <a:spcBef>
                <a:spcPts val="0"/>
              </a:spcBef>
            </a:pPr>
            <a:r>
              <a:rPr lang="en-US" sz="1600" i="1" u="sng" dirty="0" smtClean="0">
                <a:solidFill>
                  <a:srgbClr val="C89400"/>
                </a:solidFill>
                <a:latin typeface="Times New Roman" pitchFamily="18" charset="0"/>
                <a:cs typeface="Times New Roman" pitchFamily="18" charset="0"/>
              </a:rPr>
              <a:t>2Co_4:4; </a:t>
            </a:r>
            <a:endParaRPr lang="en-US" sz="1600" i="1" dirty="0" smtClean="0">
              <a:solidFill>
                <a:srgbClr val="C89400"/>
              </a:solidFill>
              <a:latin typeface="Times New Roman" pitchFamily="18" charset="0"/>
              <a:cs typeface="Times New Roman" pitchFamily="18" charset="0"/>
            </a:endParaRPr>
          </a:p>
          <a:p>
            <a:pPr>
              <a:spcBef>
                <a:spcPts val="0"/>
              </a:spcBef>
            </a:pPr>
            <a:r>
              <a:rPr lang="en-US" sz="1600" i="1" dirty="0" smtClean="0">
                <a:solidFill>
                  <a:srgbClr val="C89400"/>
                </a:solidFill>
                <a:latin typeface="Times New Roman" pitchFamily="18" charset="0"/>
                <a:cs typeface="Times New Roman" pitchFamily="18" charset="0"/>
              </a:rPr>
              <a:t>Is everlasting</a:t>
            </a:r>
          </a:p>
          <a:p>
            <a:pPr>
              <a:spcBef>
                <a:spcPts val="0"/>
              </a:spcBef>
            </a:pPr>
            <a:r>
              <a:rPr lang="en-US" sz="1600" i="1" u="sng" dirty="0" smtClean="0">
                <a:solidFill>
                  <a:srgbClr val="C89400"/>
                </a:solidFill>
                <a:latin typeface="Times New Roman" pitchFamily="18" charset="0"/>
                <a:cs typeface="Times New Roman" pitchFamily="18" charset="0"/>
              </a:rPr>
              <a:t>1Pe_1:25; Rev_14:6; </a:t>
            </a:r>
            <a:endParaRPr lang="en-US" sz="1600" i="1" dirty="0" smtClean="0">
              <a:solidFill>
                <a:srgbClr val="C89400"/>
              </a:solidFill>
              <a:latin typeface="Times New Roman" pitchFamily="18" charset="0"/>
              <a:cs typeface="Times New Roman" pitchFamily="18" charset="0"/>
            </a:endParaRPr>
          </a:p>
          <a:p>
            <a:pPr>
              <a:spcBef>
                <a:spcPts val="0"/>
              </a:spcBef>
            </a:pPr>
            <a:r>
              <a:rPr lang="en-US" sz="1600" i="1" dirty="0" smtClean="0">
                <a:solidFill>
                  <a:srgbClr val="C89400"/>
                </a:solidFill>
                <a:latin typeface="Times New Roman" pitchFamily="18" charset="0"/>
                <a:cs typeface="Times New Roman" pitchFamily="18" charset="0"/>
              </a:rPr>
              <a:t>Preached by Christ</a:t>
            </a:r>
          </a:p>
          <a:p>
            <a:pPr>
              <a:spcBef>
                <a:spcPts val="0"/>
              </a:spcBef>
            </a:pPr>
            <a:r>
              <a:rPr lang="en-US" sz="1600" i="1" u="sng" dirty="0" smtClean="0">
                <a:solidFill>
                  <a:srgbClr val="C89400"/>
                </a:solidFill>
                <a:latin typeface="Times New Roman" pitchFamily="18" charset="0"/>
                <a:cs typeface="Times New Roman" pitchFamily="18" charset="0"/>
              </a:rPr>
              <a:t>Mat_4:23; Mar_1:14; </a:t>
            </a:r>
            <a:endParaRPr lang="en-US" sz="1600" i="1" dirty="0" smtClean="0">
              <a:solidFill>
                <a:srgbClr val="C89400"/>
              </a:solidFill>
              <a:latin typeface="Times New Roman" pitchFamily="18" charset="0"/>
              <a:cs typeface="Times New Roman" pitchFamily="18" charset="0"/>
            </a:endParaRPr>
          </a:p>
          <a:p>
            <a:pPr>
              <a:spcBef>
                <a:spcPts val="0"/>
              </a:spcBef>
            </a:pPr>
            <a:r>
              <a:rPr lang="en-US" sz="1600" i="1" dirty="0" smtClean="0">
                <a:solidFill>
                  <a:srgbClr val="C89400"/>
                </a:solidFill>
                <a:latin typeface="Times New Roman" pitchFamily="18" charset="0"/>
                <a:cs typeface="Times New Roman" pitchFamily="18" charset="0"/>
              </a:rPr>
              <a:t>Ministers have a stewardship to preach</a:t>
            </a:r>
          </a:p>
          <a:p>
            <a:pPr>
              <a:spcBef>
                <a:spcPts val="0"/>
              </a:spcBef>
            </a:pPr>
            <a:r>
              <a:rPr lang="en-US" sz="1600" i="1" u="sng" dirty="0" smtClean="0">
                <a:solidFill>
                  <a:srgbClr val="C89400"/>
                </a:solidFill>
                <a:latin typeface="Times New Roman" pitchFamily="18" charset="0"/>
                <a:cs typeface="Times New Roman" pitchFamily="18" charset="0"/>
              </a:rPr>
              <a:t>1Co_9:17; </a:t>
            </a:r>
            <a:endParaRPr lang="en-US" sz="1600" i="1" dirty="0" smtClean="0">
              <a:solidFill>
                <a:srgbClr val="C89400"/>
              </a:solidFill>
              <a:latin typeface="Times New Roman" pitchFamily="18" charset="0"/>
              <a:cs typeface="Times New Roman" pitchFamily="18" charset="0"/>
            </a:endParaRPr>
          </a:p>
          <a:p>
            <a:pPr>
              <a:spcBef>
                <a:spcPts val="0"/>
              </a:spcBef>
            </a:pPr>
            <a:r>
              <a:rPr lang="en-US" sz="1600" i="1" dirty="0" smtClean="0">
                <a:solidFill>
                  <a:srgbClr val="C89400"/>
                </a:solidFill>
                <a:latin typeface="Times New Roman" pitchFamily="18" charset="0"/>
                <a:cs typeface="Times New Roman" pitchFamily="18" charset="0"/>
              </a:rPr>
              <a:t>Preached beforehand to Abraham</a:t>
            </a:r>
          </a:p>
          <a:p>
            <a:pPr>
              <a:spcBef>
                <a:spcPts val="0"/>
              </a:spcBef>
            </a:pPr>
            <a:r>
              <a:rPr lang="en-US" sz="1600" i="1" u="sng" dirty="0" smtClean="0">
                <a:solidFill>
                  <a:srgbClr val="C89400"/>
                </a:solidFill>
                <a:latin typeface="Times New Roman" pitchFamily="18" charset="0"/>
                <a:cs typeface="Times New Roman" pitchFamily="18" charset="0"/>
              </a:rPr>
              <a:t>Gen_22:18; Gal_3:8; </a:t>
            </a:r>
            <a:endParaRPr lang="en-US" sz="1600" i="1" dirty="0" smtClean="0">
              <a:solidFill>
                <a:srgbClr val="C89400"/>
              </a:solidFill>
              <a:latin typeface="Times New Roman" pitchFamily="18" charset="0"/>
              <a:cs typeface="Times New Roman" pitchFamily="18" charset="0"/>
            </a:endParaRPr>
          </a:p>
          <a:p>
            <a:pPr>
              <a:spcBef>
                <a:spcPts val="0"/>
              </a:spcBef>
            </a:pPr>
            <a:r>
              <a:rPr lang="en-US" sz="1600" i="1" dirty="0" smtClean="0">
                <a:solidFill>
                  <a:srgbClr val="C89400"/>
                </a:solidFill>
                <a:latin typeface="Times New Roman" pitchFamily="18" charset="0"/>
                <a:cs typeface="Times New Roman" pitchFamily="18" charset="0"/>
              </a:rPr>
              <a:t>PREACHED TO</a:t>
            </a:r>
          </a:p>
          <a:p>
            <a:pPr>
              <a:spcBef>
                <a:spcPts val="0"/>
              </a:spcBef>
            </a:pPr>
            <a:r>
              <a:rPr lang="en-US" sz="1600" i="1" dirty="0" smtClean="0">
                <a:solidFill>
                  <a:srgbClr val="C89400"/>
                </a:solidFill>
                <a:latin typeface="Times New Roman" pitchFamily="18" charset="0"/>
                <a:cs typeface="Times New Roman" pitchFamily="18" charset="0"/>
              </a:rPr>
              <a:t>The Jews first</a:t>
            </a:r>
          </a:p>
          <a:p>
            <a:pPr>
              <a:spcBef>
                <a:spcPts val="0"/>
              </a:spcBef>
            </a:pPr>
            <a:r>
              <a:rPr lang="en-US" sz="1600" i="1" u="sng" dirty="0" smtClean="0">
                <a:solidFill>
                  <a:srgbClr val="C89400"/>
                </a:solidFill>
                <a:latin typeface="Times New Roman" pitchFamily="18" charset="0"/>
                <a:cs typeface="Times New Roman" pitchFamily="18" charset="0"/>
              </a:rPr>
              <a:t>Luk_24:47; Act_13:46; </a:t>
            </a:r>
            <a:endParaRPr lang="en-US" sz="1600" i="1" dirty="0" smtClean="0">
              <a:solidFill>
                <a:srgbClr val="C89400"/>
              </a:solidFill>
              <a:latin typeface="Times New Roman" pitchFamily="18" charset="0"/>
              <a:cs typeface="Times New Roman" pitchFamily="18" charset="0"/>
            </a:endParaRPr>
          </a:p>
          <a:p>
            <a:pPr>
              <a:spcBef>
                <a:spcPts val="0"/>
              </a:spcBef>
            </a:pPr>
            <a:r>
              <a:rPr lang="en-US" sz="1600" i="1" dirty="0" smtClean="0">
                <a:solidFill>
                  <a:srgbClr val="C89400"/>
                </a:solidFill>
                <a:latin typeface="Times New Roman" pitchFamily="18" charset="0"/>
                <a:cs typeface="Times New Roman" pitchFamily="18" charset="0"/>
              </a:rPr>
              <a:t>The Gentiles</a:t>
            </a:r>
          </a:p>
          <a:p>
            <a:pPr>
              <a:spcBef>
                <a:spcPts val="0"/>
              </a:spcBef>
            </a:pPr>
            <a:r>
              <a:rPr lang="en-US" sz="1600" i="1" u="sng" dirty="0" smtClean="0">
                <a:solidFill>
                  <a:srgbClr val="C89400"/>
                </a:solidFill>
                <a:latin typeface="Times New Roman" pitchFamily="18" charset="0"/>
                <a:cs typeface="Times New Roman" pitchFamily="18" charset="0"/>
              </a:rPr>
              <a:t>Mar_13:10; Gal_2:2; Gal_2:9; </a:t>
            </a:r>
            <a:endParaRPr lang="en-US" sz="1600" i="1" dirty="0" smtClean="0">
              <a:solidFill>
                <a:srgbClr val="C89400"/>
              </a:solidFill>
              <a:latin typeface="Times New Roman" pitchFamily="18" charset="0"/>
              <a:cs typeface="Times New Roman" pitchFamily="18" charset="0"/>
            </a:endParaRPr>
          </a:p>
          <a:p>
            <a:pPr>
              <a:spcBef>
                <a:spcPts val="0"/>
              </a:spcBef>
            </a:pPr>
            <a:r>
              <a:rPr lang="en-US" sz="1600" i="1" dirty="0" smtClean="0">
                <a:solidFill>
                  <a:srgbClr val="C89400"/>
                </a:solidFill>
                <a:latin typeface="Times New Roman" pitchFamily="18" charset="0"/>
                <a:cs typeface="Times New Roman" pitchFamily="18" charset="0"/>
              </a:rPr>
              <a:t>The poor</a:t>
            </a:r>
          </a:p>
          <a:p>
            <a:pPr>
              <a:spcBef>
                <a:spcPts val="0"/>
              </a:spcBef>
            </a:pPr>
            <a:r>
              <a:rPr lang="en-US" sz="1600" i="1" u="sng" dirty="0" smtClean="0">
                <a:solidFill>
                  <a:srgbClr val="C89400"/>
                </a:solidFill>
                <a:latin typeface="Times New Roman" pitchFamily="18" charset="0"/>
                <a:cs typeface="Times New Roman" pitchFamily="18" charset="0"/>
              </a:rPr>
              <a:t>Mat_11:5; Luk_4:18; </a:t>
            </a:r>
            <a:endParaRPr lang="en-US" sz="1600" i="1" dirty="0" smtClean="0">
              <a:solidFill>
                <a:srgbClr val="C89400"/>
              </a:solidFill>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i="1" dirty="0" smtClean="0">
                <a:solidFill>
                  <a:srgbClr val="C89400"/>
                </a:solidFill>
                <a:latin typeface="Times New Roman" pitchFamily="18" charset="0"/>
                <a:cs typeface="Times New Roman" pitchFamily="18" charset="0"/>
              </a:rPr>
              <a:t>R. A. Torrey’s New Topical Textbook cont.</a:t>
            </a:r>
            <a:endParaRPr lang="en-US" sz="3200" dirty="0"/>
          </a:p>
        </p:txBody>
      </p:sp>
      <p:sp>
        <p:nvSpPr>
          <p:cNvPr id="3" name="Content Placeholder 2"/>
          <p:cNvSpPr>
            <a:spLocks noGrp="1"/>
          </p:cNvSpPr>
          <p:nvPr>
            <p:ph sz="half" idx="1"/>
          </p:nvPr>
        </p:nvSpPr>
        <p:spPr/>
        <p:txBody>
          <a:bodyPr/>
          <a:lstStyle/>
          <a:p>
            <a:pPr>
              <a:spcBef>
                <a:spcPts val="0"/>
              </a:spcBef>
            </a:pPr>
            <a:r>
              <a:rPr lang="en-US" sz="1600" i="1" dirty="0" smtClean="0">
                <a:solidFill>
                  <a:srgbClr val="C89400"/>
                </a:solidFill>
                <a:latin typeface="Times New Roman" pitchFamily="18" charset="0"/>
                <a:cs typeface="Times New Roman" pitchFamily="18" charset="0"/>
              </a:rPr>
              <a:t>Every creature</a:t>
            </a:r>
          </a:p>
          <a:p>
            <a:pPr>
              <a:spcBef>
                <a:spcPts val="0"/>
              </a:spcBef>
            </a:pPr>
            <a:r>
              <a:rPr lang="en-US" sz="1600" i="1" u="sng" dirty="0" smtClean="0">
                <a:solidFill>
                  <a:srgbClr val="C89400"/>
                </a:solidFill>
                <a:latin typeface="Times New Roman" pitchFamily="18" charset="0"/>
                <a:cs typeface="Times New Roman" pitchFamily="18" charset="0"/>
              </a:rPr>
              <a:t>Mar_16:15; Col_1:23; </a:t>
            </a:r>
            <a:endParaRPr lang="en-US" sz="1600" i="1" dirty="0" smtClean="0">
              <a:solidFill>
                <a:srgbClr val="C89400"/>
              </a:solidFill>
              <a:latin typeface="Times New Roman" pitchFamily="18" charset="0"/>
              <a:cs typeface="Times New Roman" pitchFamily="18" charset="0"/>
            </a:endParaRPr>
          </a:p>
          <a:p>
            <a:pPr>
              <a:spcBef>
                <a:spcPts val="0"/>
              </a:spcBef>
            </a:pPr>
            <a:r>
              <a:rPr lang="en-US" sz="1600" i="1" dirty="0" smtClean="0">
                <a:solidFill>
                  <a:srgbClr val="C89400"/>
                </a:solidFill>
                <a:latin typeface="Times New Roman" pitchFamily="18" charset="0"/>
                <a:cs typeface="Times New Roman" pitchFamily="18" charset="0"/>
              </a:rPr>
              <a:t>Must be believed</a:t>
            </a:r>
          </a:p>
          <a:p>
            <a:pPr>
              <a:spcBef>
                <a:spcPts val="0"/>
              </a:spcBef>
            </a:pPr>
            <a:r>
              <a:rPr lang="en-US" sz="1600" i="1" u="sng" dirty="0" smtClean="0">
                <a:solidFill>
                  <a:srgbClr val="C89400"/>
                </a:solidFill>
                <a:latin typeface="Times New Roman" pitchFamily="18" charset="0"/>
                <a:cs typeface="Times New Roman" pitchFamily="18" charset="0"/>
              </a:rPr>
              <a:t>Mar_1:15; Heb_4:2; </a:t>
            </a:r>
            <a:endParaRPr lang="en-US" sz="1600" i="1" dirty="0" smtClean="0">
              <a:solidFill>
                <a:srgbClr val="C89400"/>
              </a:solidFill>
              <a:latin typeface="Times New Roman" pitchFamily="18" charset="0"/>
              <a:cs typeface="Times New Roman" pitchFamily="18" charset="0"/>
            </a:endParaRPr>
          </a:p>
          <a:p>
            <a:pPr>
              <a:spcBef>
                <a:spcPts val="0"/>
              </a:spcBef>
            </a:pPr>
            <a:r>
              <a:rPr lang="en-US" sz="1600" i="1" dirty="0" smtClean="0">
                <a:solidFill>
                  <a:srgbClr val="C89400"/>
                </a:solidFill>
                <a:latin typeface="Times New Roman" pitchFamily="18" charset="0"/>
                <a:cs typeface="Times New Roman" pitchFamily="18" charset="0"/>
              </a:rPr>
              <a:t>Brings peace</a:t>
            </a:r>
          </a:p>
          <a:p>
            <a:pPr>
              <a:spcBef>
                <a:spcPts val="0"/>
              </a:spcBef>
            </a:pPr>
            <a:r>
              <a:rPr lang="en-US" sz="1600" i="1" u="sng" dirty="0" smtClean="0">
                <a:solidFill>
                  <a:srgbClr val="C89400"/>
                </a:solidFill>
                <a:latin typeface="Times New Roman" pitchFamily="18" charset="0"/>
                <a:cs typeface="Times New Roman" pitchFamily="18" charset="0"/>
              </a:rPr>
              <a:t>Luk_2:10; Luk_2:14; Eph_6:15; </a:t>
            </a:r>
            <a:endParaRPr lang="en-US" sz="1600" i="1" dirty="0" smtClean="0">
              <a:solidFill>
                <a:srgbClr val="C89400"/>
              </a:solidFill>
              <a:latin typeface="Times New Roman" pitchFamily="18" charset="0"/>
              <a:cs typeface="Times New Roman" pitchFamily="18" charset="0"/>
            </a:endParaRPr>
          </a:p>
          <a:p>
            <a:pPr>
              <a:spcBef>
                <a:spcPts val="0"/>
              </a:spcBef>
            </a:pPr>
            <a:r>
              <a:rPr lang="en-US" sz="1600" i="1" dirty="0" smtClean="0">
                <a:solidFill>
                  <a:srgbClr val="C89400"/>
                </a:solidFill>
                <a:latin typeface="Times New Roman" pitchFamily="18" charset="0"/>
                <a:cs typeface="Times New Roman" pitchFamily="18" charset="0"/>
              </a:rPr>
              <a:t>Produces hope</a:t>
            </a:r>
          </a:p>
          <a:p>
            <a:pPr>
              <a:spcBef>
                <a:spcPts val="0"/>
              </a:spcBef>
            </a:pPr>
            <a:r>
              <a:rPr lang="en-US" sz="1600" i="1" u="sng" dirty="0" smtClean="0">
                <a:solidFill>
                  <a:srgbClr val="C89400"/>
                </a:solidFill>
                <a:latin typeface="Times New Roman" pitchFamily="18" charset="0"/>
                <a:cs typeface="Times New Roman" pitchFamily="18" charset="0"/>
              </a:rPr>
              <a:t>Col_1:23; </a:t>
            </a:r>
            <a:endParaRPr lang="en-US" sz="1600" i="1" dirty="0" smtClean="0">
              <a:solidFill>
                <a:srgbClr val="C89400"/>
              </a:solidFill>
              <a:latin typeface="Times New Roman" pitchFamily="18" charset="0"/>
              <a:cs typeface="Times New Roman" pitchFamily="18" charset="0"/>
            </a:endParaRPr>
          </a:p>
          <a:p>
            <a:pPr>
              <a:spcBef>
                <a:spcPts val="0"/>
              </a:spcBef>
            </a:pPr>
            <a:r>
              <a:rPr lang="en-US" sz="1600" i="1" dirty="0" smtClean="0">
                <a:solidFill>
                  <a:srgbClr val="C89400"/>
                </a:solidFill>
                <a:latin typeface="Times New Roman" pitchFamily="18" charset="0"/>
                <a:cs typeface="Times New Roman" pitchFamily="18" charset="0"/>
              </a:rPr>
              <a:t>Saints have fellowship in</a:t>
            </a:r>
          </a:p>
          <a:p>
            <a:pPr>
              <a:spcBef>
                <a:spcPts val="0"/>
              </a:spcBef>
            </a:pPr>
            <a:r>
              <a:rPr lang="en-US" sz="1600" i="1" u="sng" dirty="0" smtClean="0">
                <a:solidFill>
                  <a:srgbClr val="C89400"/>
                </a:solidFill>
                <a:latin typeface="Times New Roman" pitchFamily="18" charset="0"/>
                <a:cs typeface="Times New Roman" pitchFamily="18" charset="0"/>
              </a:rPr>
              <a:t>Phi_1:5; </a:t>
            </a:r>
            <a:endParaRPr lang="en-US" sz="1600" i="1" dirty="0" smtClean="0">
              <a:solidFill>
                <a:srgbClr val="C89400"/>
              </a:solidFill>
              <a:latin typeface="Times New Roman" pitchFamily="18" charset="0"/>
              <a:cs typeface="Times New Roman" pitchFamily="18" charset="0"/>
            </a:endParaRPr>
          </a:p>
          <a:p>
            <a:pPr>
              <a:spcBef>
                <a:spcPts val="0"/>
              </a:spcBef>
            </a:pPr>
            <a:r>
              <a:rPr lang="en-US" sz="1600" i="1" dirty="0" smtClean="0">
                <a:solidFill>
                  <a:srgbClr val="C89400"/>
                </a:solidFill>
                <a:latin typeface="Times New Roman" pitchFamily="18" charset="0"/>
                <a:cs typeface="Times New Roman" pitchFamily="18" charset="0"/>
              </a:rPr>
              <a:t>There is </a:t>
            </a:r>
            <a:r>
              <a:rPr lang="en-US" sz="1600" i="1" dirty="0" err="1" smtClean="0">
                <a:solidFill>
                  <a:srgbClr val="C89400"/>
                </a:solidFill>
                <a:latin typeface="Times New Roman" pitchFamily="18" charset="0"/>
                <a:cs typeface="Times New Roman" pitchFamily="18" charset="0"/>
              </a:rPr>
              <a:t>fulness</a:t>
            </a:r>
            <a:r>
              <a:rPr lang="en-US" sz="1600" i="1" dirty="0" smtClean="0">
                <a:solidFill>
                  <a:srgbClr val="C89400"/>
                </a:solidFill>
                <a:latin typeface="Times New Roman" pitchFamily="18" charset="0"/>
                <a:cs typeface="Times New Roman" pitchFamily="18" charset="0"/>
              </a:rPr>
              <a:t> of blessing in</a:t>
            </a:r>
          </a:p>
          <a:p>
            <a:pPr>
              <a:spcBef>
                <a:spcPts val="0"/>
              </a:spcBef>
            </a:pPr>
            <a:r>
              <a:rPr lang="en-US" sz="1600" i="1" u="sng" dirty="0" smtClean="0">
                <a:solidFill>
                  <a:srgbClr val="C89400"/>
                </a:solidFill>
                <a:latin typeface="Times New Roman" pitchFamily="18" charset="0"/>
                <a:cs typeface="Times New Roman" pitchFamily="18" charset="0"/>
              </a:rPr>
              <a:t>Rom_15:29; </a:t>
            </a:r>
            <a:endParaRPr lang="en-US" sz="1600" i="1" dirty="0" smtClean="0">
              <a:solidFill>
                <a:srgbClr val="C89400"/>
              </a:solidFill>
              <a:latin typeface="Times New Roman" pitchFamily="18" charset="0"/>
              <a:cs typeface="Times New Roman" pitchFamily="18" charset="0"/>
            </a:endParaRPr>
          </a:p>
          <a:p>
            <a:pPr>
              <a:spcBef>
                <a:spcPts val="0"/>
              </a:spcBef>
            </a:pPr>
            <a:r>
              <a:rPr lang="en-US" sz="1600" i="1" dirty="0" smtClean="0">
                <a:solidFill>
                  <a:srgbClr val="C89400"/>
                </a:solidFill>
                <a:latin typeface="Times New Roman" pitchFamily="18" charset="0"/>
                <a:cs typeface="Times New Roman" pitchFamily="18" charset="0"/>
              </a:rPr>
              <a:t>THOSE WHO RECEIVE, SHOULD</a:t>
            </a:r>
          </a:p>
          <a:p>
            <a:pPr>
              <a:spcBef>
                <a:spcPts val="0"/>
              </a:spcBef>
            </a:pPr>
            <a:r>
              <a:rPr lang="en-US" sz="1600" i="1" dirty="0" smtClean="0">
                <a:solidFill>
                  <a:srgbClr val="C89400"/>
                </a:solidFill>
                <a:latin typeface="Times New Roman" pitchFamily="18" charset="0"/>
                <a:cs typeface="Times New Roman" pitchFamily="18" charset="0"/>
              </a:rPr>
              <a:t>Adhere to the truth of</a:t>
            </a:r>
          </a:p>
          <a:p>
            <a:pPr>
              <a:spcBef>
                <a:spcPts val="0"/>
              </a:spcBef>
            </a:pPr>
            <a:r>
              <a:rPr lang="en-US" sz="1600" i="1" u="sng" dirty="0" smtClean="0">
                <a:solidFill>
                  <a:srgbClr val="C89400"/>
                </a:solidFill>
                <a:latin typeface="Times New Roman" pitchFamily="18" charset="0"/>
                <a:cs typeface="Times New Roman" pitchFamily="18" charset="0"/>
              </a:rPr>
              <a:t>Gal_1:6; Gal_1:7; Gal_2:14; 2Ti_1:13; </a:t>
            </a:r>
            <a:endParaRPr lang="en-US" sz="1600" i="1" dirty="0" smtClean="0">
              <a:solidFill>
                <a:srgbClr val="C89400"/>
              </a:solidFill>
              <a:latin typeface="Times New Roman" pitchFamily="18" charset="0"/>
              <a:cs typeface="Times New Roman" pitchFamily="18" charset="0"/>
            </a:endParaRPr>
          </a:p>
          <a:p>
            <a:pPr>
              <a:spcBef>
                <a:spcPts val="0"/>
              </a:spcBef>
            </a:pPr>
            <a:r>
              <a:rPr lang="en-US" sz="1600" i="1" dirty="0" smtClean="0">
                <a:solidFill>
                  <a:srgbClr val="C89400"/>
                </a:solidFill>
                <a:latin typeface="Times New Roman" pitchFamily="18" charset="0"/>
                <a:cs typeface="Times New Roman" pitchFamily="18" charset="0"/>
              </a:rPr>
              <a:t>Not be ashamed of</a:t>
            </a:r>
          </a:p>
          <a:p>
            <a:pPr>
              <a:spcBef>
                <a:spcPts val="0"/>
              </a:spcBef>
            </a:pPr>
            <a:r>
              <a:rPr lang="en-US" sz="1600" i="1" u="sng" dirty="0" smtClean="0">
                <a:solidFill>
                  <a:srgbClr val="C89400"/>
                </a:solidFill>
                <a:latin typeface="Times New Roman" pitchFamily="18" charset="0"/>
                <a:cs typeface="Times New Roman" pitchFamily="18" charset="0"/>
              </a:rPr>
              <a:t>Rom_1:16; 2Ti_1:8; </a:t>
            </a:r>
            <a:endParaRPr lang="en-US" sz="1600" i="1" dirty="0" smtClean="0">
              <a:solidFill>
                <a:srgbClr val="C89400"/>
              </a:solidFill>
              <a:latin typeface="Times New Roman" pitchFamily="18" charset="0"/>
              <a:cs typeface="Times New Roman" pitchFamily="18" charset="0"/>
            </a:endParaRPr>
          </a:p>
        </p:txBody>
      </p:sp>
      <p:sp>
        <p:nvSpPr>
          <p:cNvPr id="4" name="Content Placeholder 3"/>
          <p:cNvSpPr>
            <a:spLocks noGrp="1"/>
          </p:cNvSpPr>
          <p:nvPr>
            <p:ph sz="half" idx="2"/>
          </p:nvPr>
        </p:nvSpPr>
        <p:spPr/>
        <p:txBody>
          <a:bodyPr/>
          <a:lstStyle/>
          <a:p>
            <a:pPr>
              <a:spcBef>
                <a:spcPts val="0"/>
              </a:spcBef>
            </a:pPr>
            <a:r>
              <a:rPr lang="en-US" sz="1600" i="1" dirty="0" smtClean="0">
                <a:solidFill>
                  <a:srgbClr val="C89400"/>
                </a:solidFill>
                <a:latin typeface="Times New Roman" pitchFamily="18" charset="0"/>
                <a:cs typeface="Times New Roman" pitchFamily="18" charset="0"/>
              </a:rPr>
              <a:t>Live in subjection to</a:t>
            </a:r>
          </a:p>
          <a:p>
            <a:pPr>
              <a:spcBef>
                <a:spcPts val="0"/>
              </a:spcBef>
            </a:pPr>
            <a:r>
              <a:rPr lang="en-US" sz="1600" i="1" u="sng" dirty="0" smtClean="0">
                <a:solidFill>
                  <a:srgbClr val="C89400"/>
                </a:solidFill>
                <a:latin typeface="Times New Roman" pitchFamily="18" charset="0"/>
                <a:cs typeface="Times New Roman" pitchFamily="18" charset="0"/>
              </a:rPr>
              <a:t>2Co_9:13; </a:t>
            </a:r>
            <a:endParaRPr lang="en-US" sz="1600" i="1" dirty="0" smtClean="0">
              <a:solidFill>
                <a:srgbClr val="C89400"/>
              </a:solidFill>
              <a:latin typeface="Times New Roman" pitchFamily="18" charset="0"/>
              <a:cs typeface="Times New Roman" pitchFamily="18" charset="0"/>
            </a:endParaRPr>
          </a:p>
          <a:p>
            <a:pPr>
              <a:spcBef>
                <a:spcPts val="0"/>
              </a:spcBef>
            </a:pPr>
            <a:r>
              <a:rPr lang="en-US" sz="1600" i="1" dirty="0" smtClean="0">
                <a:solidFill>
                  <a:srgbClr val="C89400"/>
                </a:solidFill>
                <a:latin typeface="Times New Roman" pitchFamily="18" charset="0"/>
                <a:cs typeface="Times New Roman" pitchFamily="18" charset="0"/>
              </a:rPr>
              <a:t>Have their conversation becoming</a:t>
            </a:r>
          </a:p>
          <a:p>
            <a:pPr>
              <a:spcBef>
                <a:spcPts val="0"/>
              </a:spcBef>
            </a:pPr>
            <a:r>
              <a:rPr lang="en-US" sz="1600" i="1" u="sng" dirty="0" smtClean="0">
                <a:solidFill>
                  <a:srgbClr val="C89400"/>
                </a:solidFill>
                <a:latin typeface="Times New Roman" pitchFamily="18" charset="0"/>
                <a:cs typeface="Times New Roman" pitchFamily="18" charset="0"/>
              </a:rPr>
              <a:t>Phi_1:27; </a:t>
            </a:r>
            <a:endParaRPr lang="en-US" sz="1600" i="1" dirty="0" smtClean="0">
              <a:solidFill>
                <a:srgbClr val="C89400"/>
              </a:solidFill>
              <a:latin typeface="Times New Roman" pitchFamily="18" charset="0"/>
              <a:cs typeface="Times New Roman" pitchFamily="18" charset="0"/>
            </a:endParaRPr>
          </a:p>
          <a:p>
            <a:pPr>
              <a:spcBef>
                <a:spcPts val="0"/>
              </a:spcBef>
            </a:pPr>
            <a:r>
              <a:rPr lang="en-US" sz="1600" i="1" dirty="0" smtClean="0">
                <a:solidFill>
                  <a:srgbClr val="C89400"/>
                </a:solidFill>
                <a:latin typeface="Times New Roman" pitchFamily="18" charset="0"/>
                <a:cs typeface="Times New Roman" pitchFamily="18" charset="0"/>
              </a:rPr>
              <a:t>Earnestly contend for the faith of</a:t>
            </a:r>
          </a:p>
          <a:p>
            <a:pPr>
              <a:spcBef>
                <a:spcPts val="0"/>
              </a:spcBef>
            </a:pPr>
            <a:r>
              <a:rPr lang="en-US" sz="1600" i="1" u="sng" dirty="0" smtClean="0">
                <a:solidFill>
                  <a:srgbClr val="C89400"/>
                </a:solidFill>
                <a:latin typeface="Times New Roman" pitchFamily="18" charset="0"/>
                <a:cs typeface="Times New Roman" pitchFamily="18" charset="0"/>
              </a:rPr>
              <a:t>Phi_1:17; Phi_1:27; Jud_1:3; </a:t>
            </a:r>
            <a:endParaRPr lang="en-US" sz="1600" i="1" dirty="0" smtClean="0">
              <a:solidFill>
                <a:srgbClr val="C89400"/>
              </a:solidFill>
              <a:latin typeface="Times New Roman" pitchFamily="18" charset="0"/>
              <a:cs typeface="Times New Roman" pitchFamily="18" charset="0"/>
            </a:endParaRPr>
          </a:p>
          <a:p>
            <a:pPr>
              <a:spcBef>
                <a:spcPts val="0"/>
              </a:spcBef>
            </a:pPr>
            <a:r>
              <a:rPr lang="en-US" sz="1600" i="1" dirty="0" smtClean="0">
                <a:solidFill>
                  <a:srgbClr val="C89400"/>
                </a:solidFill>
                <a:latin typeface="Times New Roman" pitchFamily="18" charset="0"/>
                <a:cs typeface="Times New Roman" pitchFamily="18" charset="0"/>
              </a:rPr>
              <a:t>Sacrifice friends and property for</a:t>
            </a:r>
          </a:p>
          <a:p>
            <a:pPr>
              <a:spcBef>
                <a:spcPts val="0"/>
              </a:spcBef>
            </a:pPr>
            <a:r>
              <a:rPr lang="en-US" sz="1600" i="1" u="sng" dirty="0" smtClean="0">
                <a:solidFill>
                  <a:srgbClr val="C89400"/>
                </a:solidFill>
                <a:latin typeface="Times New Roman" pitchFamily="18" charset="0"/>
                <a:cs typeface="Times New Roman" pitchFamily="18" charset="0"/>
              </a:rPr>
              <a:t>Mat_10:37; </a:t>
            </a:r>
            <a:endParaRPr lang="en-US" sz="1600" i="1" dirty="0" smtClean="0">
              <a:solidFill>
                <a:srgbClr val="C89400"/>
              </a:solidFill>
              <a:latin typeface="Times New Roman" pitchFamily="18" charset="0"/>
              <a:cs typeface="Times New Roman" pitchFamily="18" charset="0"/>
            </a:endParaRPr>
          </a:p>
          <a:p>
            <a:pPr>
              <a:spcBef>
                <a:spcPts val="0"/>
              </a:spcBef>
            </a:pPr>
            <a:r>
              <a:rPr lang="en-US" sz="1600" i="1" dirty="0" smtClean="0">
                <a:solidFill>
                  <a:srgbClr val="C89400"/>
                </a:solidFill>
                <a:latin typeface="Times New Roman" pitchFamily="18" charset="0"/>
                <a:cs typeface="Times New Roman" pitchFamily="18" charset="0"/>
              </a:rPr>
              <a:t>Sacrifice life itself for</a:t>
            </a:r>
          </a:p>
          <a:p>
            <a:pPr>
              <a:spcBef>
                <a:spcPts val="0"/>
              </a:spcBef>
            </a:pPr>
            <a:r>
              <a:rPr lang="en-US" sz="1600" i="1" u="sng" dirty="0" smtClean="0">
                <a:solidFill>
                  <a:srgbClr val="C89400"/>
                </a:solidFill>
                <a:latin typeface="Times New Roman" pitchFamily="18" charset="0"/>
                <a:cs typeface="Times New Roman" pitchFamily="18" charset="0"/>
              </a:rPr>
              <a:t>Mar_8:35; </a:t>
            </a:r>
            <a:endParaRPr lang="en-US" sz="1600" i="1" dirty="0" smtClean="0">
              <a:solidFill>
                <a:srgbClr val="C89400"/>
              </a:solidFill>
              <a:latin typeface="Times New Roman" pitchFamily="18" charset="0"/>
              <a:cs typeface="Times New Roman" pitchFamily="18" charset="0"/>
            </a:endParaRPr>
          </a:p>
          <a:p>
            <a:pPr>
              <a:spcBef>
                <a:spcPts val="0"/>
              </a:spcBef>
            </a:pPr>
            <a:r>
              <a:rPr lang="en-US" sz="1600" i="1" dirty="0" smtClean="0">
                <a:solidFill>
                  <a:srgbClr val="C89400"/>
                </a:solidFill>
                <a:latin typeface="Times New Roman" pitchFamily="18" charset="0"/>
                <a:cs typeface="Times New Roman" pitchFamily="18" charset="0"/>
              </a:rPr>
              <a:t>Profession of, attended by afflictions</a:t>
            </a:r>
          </a:p>
          <a:p>
            <a:pPr>
              <a:spcBef>
                <a:spcPts val="0"/>
              </a:spcBef>
            </a:pPr>
            <a:r>
              <a:rPr lang="en-US" sz="1600" i="1" u="sng" dirty="0" smtClean="0">
                <a:solidFill>
                  <a:srgbClr val="C89400"/>
                </a:solidFill>
                <a:latin typeface="Times New Roman" pitchFamily="18" charset="0"/>
                <a:cs typeface="Times New Roman" pitchFamily="18" charset="0"/>
              </a:rPr>
              <a:t>2Ti_3:12; </a:t>
            </a:r>
            <a:endParaRPr lang="en-US" sz="1600" i="1" dirty="0" smtClean="0">
              <a:solidFill>
                <a:srgbClr val="C89400"/>
              </a:solidFill>
              <a:latin typeface="Times New Roman" pitchFamily="18" charset="0"/>
              <a:cs typeface="Times New Roman" pitchFamily="18" charset="0"/>
            </a:endParaRPr>
          </a:p>
          <a:p>
            <a:pPr>
              <a:spcBef>
                <a:spcPts val="0"/>
              </a:spcBef>
            </a:pPr>
            <a:r>
              <a:rPr lang="en-US" sz="1600" i="1" dirty="0" smtClean="0">
                <a:solidFill>
                  <a:srgbClr val="C89400"/>
                </a:solidFill>
                <a:latin typeface="Times New Roman" pitchFamily="18" charset="0"/>
                <a:cs typeface="Times New Roman" pitchFamily="18" charset="0"/>
              </a:rPr>
              <a:t>Promises to sufferers</a:t>
            </a:r>
          </a:p>
          <a:p>
            <a:pPr>
              <a:spcBef>
                <a:spcPts val="0"/>
              </a:spcBef>
            </a:pPr>
            <a:r>
              <a:rPr lang="en-US" sz="1600" i="1" u="sng" dirty="0" smtClean="0">
                <a:solidFill>
                  <a:srgbClr val="C89400"/>
                </a:solidFill>
                <a:latin typeface="Times New Roman" pitchFamily="18" charset="0"/>
                <a:cs typeface="Times New Roman" pitchFamily="18" charset="0"/>
              </a:rPr>
              <a:t>Mar_8:35; Mar_10:30; </a:t>
            </a:r>
            <a:endParaRPr lang="en-US" sz="1600" i="1" dirty="0" smtClean="0">
              <a:solidFill>
                <a:srgbClr val="C89400"/>
              </a:solidFill>
              <a:latin typeface="Times New Roman" pitchFamily="18" charset="0"/>
              <a:cs typeface="Times New Roman" pitchFamily="18" charset="0"/>
            </a:endParaRPr>
          </a:p>
          <a:p>
            <a:pPr>
              <a:spcBef>
                <a:spcPts val="0"/>
              </a:spcBef>
            </a:pPr>
            <a:r>
              <a:rPr lang="en-US" sz="1600" i="1" dirty="0" smtClean="0">
                <a:solidFill>
                  <a:srgbClr val="C89400"/>
                </a:solidFill>
                <a:latin typeface="Times New Roman" pitchFamily="18" charset="0"/>
                <a:cs typeface="Times New Roman" pitchFamily="18" charset="0"/>
              </a:rPr>
              <a:t>Be careful not to hinder</a:t>
            </a:r>
          </a:p>
          <a:p>
            <a:pPr>
              <a:spcBef>
                <a:spcPts val="0"/>
              </a:spcBef>
            </a:pPr>
            <a:r>
              <a:rPr lang="en-US" sz="1600" i="1" u="sng" dirty="0" smtClean="0">
                <a:solidFill>
                  <a:srgbClr val="C89400"/>
                </a:solidFill>
                <a:latin typeface="Times New Roman" pitchFamily="18" charset="0"/>
                <a:cs typeface="Times New Roman" pitchFamily="18" charset="0"/>
              </a:rPr>
              <a:t>1Co_9:12; </a:t>
            </a:r>
            <a:endParaRPr lang="en-US" sz="1600" i="1" dirty="0" smtClean="0">
              <a:solidFill>
                <a:srgbClr val="C89400"/>
              </a:solidFill>
              <a:latin typeface="Times New Roman" pitchFamily="18" charset="0"/>
              <a:cs typeface="Times New Roman" pitchFamily="18" charset="0"/>
            </a:endParaRPr>
          </a:p>
          <a:p>
            <a:pPr>
              <a:spcBef>
                <a:spcPts val="0"/>
              </a:spcBef>
            </a:pPr>
            <a:r>
              <a:rPr lang="en-US" sz="1600" i="1" dirty="0" smtClean="0">
                <a:solidFill>
                  <a:srgbClr val="C89400"/>
                </a:solidFill>
                <a:latin typeface="Times New Roman" pitchFamily="18" charset="0"/>
                <a:cs typeface="Times New Roman" pitchFamily="18" charset="0"/>
              </a:rPr>
              <a:t>Is hid to them that are lost</a:t>
            </a:r>
          </a:p>
          <a:p>
            <a:pPr>
              <a:spcBef>
                <a:spcPts val="0"/>
              </a:spcBef>
            </a:pPr>
            <a:r>
              <a:rPr lang="en-US" sz="1600" i="1" u="sng" dirty="0" smtClean="0">
                <a:solidFill>
                  <a:srgbClr val="C89400"/>
                </a:solidFill>
                <a:latin typeface="Times New Roman" pitchFamily="18" charset="0"/>
                <a:cs typeface="Times New Roman" pitchFamily="18" charset="0"/>
              </a:rPr>
              <a:t>2Co_4:3; </a:t>
            </a:r>
            <a:endParaRPr lang="en-US" sz="1600" i="1" dirty="0" smtClean="0">
              <a:solidFill>
                <a:srgbClr val="C89400"/>
              </a:solidFill>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i="1" dirty="0" smtClean="0">
                <a:solidFill>
                  <a:srgbClr val="C89400"/>
                </a:solidFill>
                <a:latin typeface="Times New Roman" pitchFamily="18" charset="0"/>
                <a:cs typeface="Times New Roman" pitchFamily="18" charset="0"/>
              </a:rPr>
              <a:t>R. A. Torrey’s New Topical Textbook cont.</a:t>
            </a:r>
            <a:endParaRPr lang="en-US" sz="3200" dirty="0"/>
          </a:p>
        </p:txBody>
      </p:sp>
      <p:sp>
        <p:nvSpPr>
          <p:cNvPr id="3" name="Content Placeholder 2"/>
          <p:cNvSpPr>
            <a:spLocks noGrp="1"/>
          </p:cNvSpPr>
          <p:nvPr>
            <p:ph sz="half" idx="1"/>
          </p:nvPr>
        </p:nvSpPr>
        <p:spPr/>
        <p:txBody>
          <a:bodyPr/>
          <a:lstStyle/>
          <a:p>
            <a:pPr>
              <a:spcBef>
                <a:spcPts val="0"/>
              </a:spcBef>
            </a:pPr>
            <a:r>
              <a:rPr lang="en-US" sz="1600" i="1" dirty="0" smtClean="0">
                <a:solidFill>
                  <a:srgbClr val="C89400"/>
                </a:solidFill>
                <a:latin typeface="Times New Roman" pitchFamily="18" charset="0"/>
                <a:cs typeface="Times New Roman" pitchFamily="18" charset="0"/>
              </a:rPr>
              <a:t>Testifies to the final judgment</a:t>
            </a:r>
          </a:p>
          <a:p>
            <a:pPr>
              <a:spcBef>
                <a:spcPts val="0"/>
              </a:spcBef>
            </a:pPr>
            <a:r>
              <a:rPr lang="en-US" sz="1600" i="1" u="sng" dirty="0" smtClean="0">
                <a:solidFill>
                  <a:srgbClr val="C89400"/>
                </a:solidFill>
                <a:latin typeface="Times New Roman" pitchFamily="18" charset="0"/>
                <a:cs typeface="Times New Roman" pitchFamily="18" charset="0"/>
              </a:rPr>
              <a:t>Rom_2:16; </a:t>
            </a:r>
            <a:endParaRPr lang="en-US" sz="1600" i="1" dirty="0" smtClean="0">
              <a:solidFill>
                <a:srgbClr val="C89400"/>
              </a:solidFill>
              <a:latin typeface="Times New Roman" pitchFamily="18" charset="0"/>
              <a:cs typeface="Times New Roman" pitchFamily="18" charset="0"/>
            </a:endParaRPr>
          </a:p>
          <a:p>
            <a:pPr>
              <a:spcBef>
                <a:spcPts val="0"/>
              </a:spcBef>
            </a:pPr>
            <a:r>
              <a:rPr lang="en-US" sz="1600" i="1" dirty="0" smtClean="0">
                <a:solidFill>
                  <a:srgbClr val="C89400"/>
                </a:solidFill>
                <a:latin typeface="Times New Roman" pitchFamily="18" charset="0"/>
                <a:cs typeface="Times New Roman" pitchFamily="18" charset="0"/>
              </a:rPr>
              <a:t>Let him who preached another, be accursed</a:t>
            </a:r>
          </a:p>
          <a:p>
            <a:pPr>
              <a:spcBef>
                <a:spcPts val="0"/>
              </a:spcBef>
            </a:pPr>
            <a:r>
              <a:rPr lang="en-US" sz="1600" i="1" u="sng" dirty="0" smtClean="0">
                <a:solidFill>
                  <a:srgbClr val="C89400"/>
                </a:solidFill>
                <a:latin typeface="Times New Roman" pitchFamily="18" charset="0"/>
                <a:cs typeface="Times New Roman" pitchFamily="18" charset="0"/>
              </a:rPr>
              <a:t>Gal_1:8; </a:t>
            </a:r>
            <a:endParaRPr lang="en-US" sz="1600" i="1" dirty="0" smtClean="0">
              <a:solidFill>
                <a:srgbClr val="C89400"/>
              </a:solidFill>
              <a:latin typeface="Times New Roman" pitchFamily="18" charset="0"/>
              <a:cs typeface="Times New Roman" pitchFamily="18" charset="0"/>
            </a:endParaRPr>
          </a:p>
          <a:p>
            <a:pPr>
              <a:spcBef>
                <a:spcPts val="0"/>
              </a:spcBef>
            </a:pPr>
            <a:r>
              <a:rPr lang="en-US" sz="1600" i="1" dirty="0" smtClean="0">
                <a:solidFill>
                  <a:srgbClr val="C89400"/>
                </a:solidFill>
                <a:latin typeface="Times New Roman" pitchFamily="18" charset="0"/>
                <a:cs typeface="Times New Roman" pitchFamily="18" charset="0"/>
              </a:rPr>
              <a:t>Awful consequences of not obeying</a:t>
            </a:r>
          </a:p>
          <a:p>
            <a:pPr>
              <a:spcBef>
                <a:spcPts val="0"/>
              </a:spcBef>
            </a:pPr>
            <a:r>
              <a:rPr lang="en-US" sz="1600" i="1" u="sng" dirty="0" smtClean="0">
                <a:solidFill>
                  <a:srgbClr val="C89400"/>
                </a:solidFill>
                <a:latin typeface="Times New Roman" pitchFamily="18" charset="0"/>
                <a:cs typeface="Times New Roman" pitchFamily="18" charset="0"/>
              </a:rPr>
              <a:t>2Th_1:8; 2Th_1:9; </a:t>
            </a:r>
            <a:endParaRPr lang="en-US" sz="1600" i="1" dirty="0" smtClean="0">
              <a:solidFill>
                <a:srgbClr val="C89400"/>
              </a:solidFill>
              <a:latin typeface="Times New Roman" pitchFamily="18" charset="0"/>
              <a:cs typeface="Times New Roman" pitchFamily="18" charset="0"/>
            </a:endParaRPr>
          </a:p>
          <a:p>
            <a:pPr>
              <a:spcBef>
                <a:spcPts val="0"/>
              </a:spcBef>
            </a:pPr>
            <a:r>
              <a:rPr lang="en-US" sz="1600" i="1" dirty="0" smtClean="0">
                <a:solidFill>
                  <a:srgbClr val="C89400"/>
                </a:solidFill>
                <a:latin typeface="Times New Roman" pitchFamily="18" charset="0"/>
                <a:cs typeface="Times New Roman" pitchFamily="18" charset="0"/>
              </a:rPr>
              <a:t>IS CALLED THE</a:t>
            </a:r>
          </a:p>
          <a:p>
            <a:pPr>
              <a:spcBef>
                <a:spcPts val="0"/>
              </a:spcBef>
            </a:pPr>
            <a:r>
              <a:rPr lang="en-US" sz="1600" i="1" dirty="0" smtClean="0">
                <a:solidFill>
                  <a:srgbClr val="C89400"/>
                </a:solidFill>
                <a:latin typeface="Times New Roman" pitchFamily="18" charset="0"/>
                <a:cs typeface="Times New Roman" pitchFamily="18" charset="0"/>
              </a:rPr>
              <a:t>Dispensation of the grace of God</a:t>
            </a:r>
          </a:p>
          <a:p>
            <a:pPr>
              <a:spcBef>
                <a:spcPts val="0"/>
              </a:spcBef>
            </a:pPr>
            <a:r>
              <a:rPr lang="en-US" sz="1600" i="1" u="sng" dirty="0" smtClean="0">
                <a:solidFill>
                  <a:srgbClr val="C89400"/>
                </a:solidFill>
                <a:latin typeface="Times New Roman" pitchFamily="18" charset="0"/>
                <a:cs typeface="Times New Roman" pitchFamily="18" charset="0"/>
              </a:rPr>
              <a:t>Eph_3:2; </a:t>
            </a:r>
            <a:endParaRPr lang="en-US" sz="1600" i="1" dirty="0" smtClean="0">
              <a:solidFill>
                <a:srgbClr val="C89400"/>
              </a:solidFill>
              <a:latin typeface="Times New Roman" pitchFamily="18" charset="0"/>
              <a:cs typeface="Times New Roman" pitchFamily="18" charset="0"/>
            </a:endParaRPr>
          </a:p>
          <a:p>
            <a:pPr>
              <a:spcBef>
                <a:spcPts val="0"/>
              </a:spcBef>
            </a:pPr>
            <a:r>
              <a:rPr lang="en-US" sz="1600" i="1" dirty="0" smtClean="0">
                <a:solidFill>
                  <a:srgbClr val="C89400"/>
                </a:solidFill>
                <a:latin typeface="Times New Roman" pitchFamily="18" charset="0"/>
                <a:cs typeface="Times New Roman" pitchFamily="18" charset="0"/>
              </a:rPr>
              <a:t>Gospel of peace</a:t>
            </a:r>
          </a:p>
          <a:p>
            <a:pPr>
              <a:spcBef>
                <a:spcPts val="0"/>
              </a:spcBef>
            </a:pPr>
            <a:r>
              <a:rPr lang="en-US" sz="1600" i="1" u="sng" dirty="0" smtClean="0">
                <a:solidFill>
                  <a:srgbClr val="C89400"/>
                </a:solidFill>
                <a:latin typeface="Times New Roman" pitchFamily="18" charset="0"/>
                <a:cs typeface="Times New Roman" pitchFamily="18" charset="0"/>
              </a:rPr>
              <a:t>Eph_6:15; </a:t>
            </a:r>
            <a:endParaRPr lang="en-US" sz="1600" i="1" dirty="0" smtClean="0">
              <a:solidFill>
                <a:srgbClr val="C89400"/>
              </a:solidFill>
              <a:latin typeface="Times New Roman" pitchFamily="18" charset="0"/>
              <a:cs typeface="Times New Roman" pitchFamily="18" charset="0"/>
            </a:endParaRPr>
          </a:p>
          <a:p>
            <a:pPr>
              <a:spcBef>
                <a:spcPts val="0"/>
              </a:spcBef>
            </a:pPr>
            <a:r>
              <a:rPr lang="en-US" sz="1600" i="1" dirty="0" smtClean="0">
                <a:solidFill>
                  <a:srgbClr val="C89400"/>
                </a:solidFill>
                <a:latin typeface="Times New Roman" pitchFamily="18" charset="0"/>
                <a:cs typeface="Times New Roman" pitchFamily="18" charset="0"/>
              </a:rPr>
              <a:t>Gospel of God</a:t>
            </a:r>
          </a:p>
          <a:p>
            <a:pPr>
              <a:spcBef>
                <a:spcPts val="0"/>
              </a:spcBef>
            </a:pPr>
            <a:r>
              <a:rPr lang="en-US" sz="1600" i="1" u="sng" dirty="0" smtClean="0">
                <a:solidFill>
                  <a:srgbClr val="C89400"/>
                </a:solidFill>
                <a:latin typeface="Times New Roman" pitchFamily="18" charset="0"/>
                <a:cs typeface="Times New Roman" pitchFamily="18" charset="0"/>
              </a:rPr>
              <a:t>Rom_1:1; 1Th_2:8; 1Pe_4:17; </a:t>
            </a:r>
            <a:endParaRPr lang="en-US" sz="1600" i="1" dirty="0" smtClean="0">
              <a:solidFill>
                <a:srgbClr val="C89400"/>
              </a:solidFill>
              <a:latin typeface="Times New Roman" pitchFamily="18" charset="0"/>
              <a:cs typeface="Times New Roman" pitchFamily="18" charset="0"/>
            </a:endParaRPr>
          </a:p>
          <a:p>
            <a:pPr>
              <a:spcBef>
                <a:spcPts val="0"/>
              </a:spcBef>
            </a:pPr>
            <a:r>
              <a:rPr lang="en-US" sz="1600" i="1" dirty="0" smtClean="0">
                <a:solidFill>
                  <a:srgbClr val="C89400"/>
                </a:solidFill>
                <a:latin typeface="Times New Roman" pitchFamily="18" charset="0"/>
                <a:cs typeface="Times New Roman" pitchFamily="18" charset="0"/>
              </a:rPr>
              <a:t>Gospel of Christ</a:t>
            </a:r>
          </a:p>
          <a:p>
            <a:pPr>
              <a:spcBef>
                <a:spcPts val="0"/>
              </a:spcBef>
            </a:pPr>
            <a:r>
              <a:rPr lang="en-US" sz="1600" i="1" u="sng" dirty="0" smtClean="0">
                <a:solidFill>
                  <a:srgbClr val="C89400"/>
                </a:solidFill>
                <a:latin typeface="Times New Roman" pitchFamily="18" charset="0"/>
                <a:cs typeface="Times New Roman" pitchFamily="18" charset="0"/>
              </a:rPr>
              <a:t>Rom_1:9; Rom_1:16; 2Co_2:12; 1Th_3:2; </a:t>
            </a:r>
            <a:endParaRPr lang="en-US" sz="1600" i="1" dirty="0" smtClean="0">
              <a:solidFill>
                <a:srgbClr val="C89400"/>
              </a:solidFill>
              <a:latin typeface="Times New Roman" pitchFamily="18" charset="0"/>
              <a:cs typeface="Times New Roman" pitchFamily="18" charset="0"/>
            </a:endParaRPr>
          </a:p>
        </p:txBody>
      </p:sp>
      <p:sp>
        <p:nvSpPr>
          <p:cNvPr id="4" name="Content Placeholder 3"/>
          <p:cNvSpPr>
            <a:spLocks noGrp="1"/>
          </p:cNvSpPr>
          <p:nvPr>
            <p:ph sz="half" idx="2"/>
          </p:nvPr>
        </p:nvSpPr>
        <p:spPr/>
        <p:txBody>
          <a:bodyPr/>
          <a:lstStyle/>
          <a:p>
            <a:pPr>
              <a:spcBef>
                <a:spcPts val="0"/>
              </a:spcBef>
            </a:pPr>
            <a:r>
              <a:rPr lang="en-US" sz="1600" i="1" dirty="0" smtClean="0">
                <a:solidFill>
                  <a:srgbClr val="C89400"/>
                </a:solidFill>
                <a:latin typeface="Times New Roman" pitchFamily="18" charset="0"/>
                <a:cs typeface="Times New Roman" pitchFamily="18" charset="0"/>
              </a:rPr>
              <a:t>Gospel of the grace of God</a:t>
            </a:r>
          </a:p>
          <a:p>
            <a:pPr>
              <a:spcBef>
                <a:spcPts val="0"/>
              </a:spcBef>
            </a:pPr>
            <a:r>
              <a:rPr lang="en-US" sz="1600" i="1" u="sng" dirty="0" smtClean="0">
                <a:solidFill>
                  <a:srgbClr val="C89400"/>
                </a:solidFill>
                <a:latin typeface="Times New Roman" pitchFamily="18" charset="0"/>
                <a:cs typeface="Times New Roman" pitchFamily="18" charset="0"/>
              </a:rPr>
              <a:t>Act_20:24; </a:t>
            </a:r>
            <a:endParaRPr lang="en-US" sz="1600" i="1" dirty="0" smtClean="0">
              <a:solidFill>
                <a:srgbClr val="C89400"/>
              </a:solidFill>
              <a:latin typeface="Times New Roman" pitchFamily="18" charset="0"/>
              <a:cs typeface="Times New Roman" pitchFamily="18" charset="0"/>
            </a:endParaRPr>
          </a:p>
          <a:p>
            <a:pPr>
              <a:spcBef>
                <a:spcPts val="0"/>
              </a:spcBef>
            </a:pPr>
            <a:r>
              <a:rPr lang="en-US" sz="1600" i="1" dirty="0" smtClean="0">
                <a:solidFill>
                  <a:srgbClr val="C89400"/>
                </a:solidFill>
                <a:latin typeface="Times New Roman" pitchFamily="18" charset="0"/>
                <a:cs typeface="Times New Roman" pitchFamily="18" charset="0"/>
              </a:rPr>
              <a:t>Gospel of the kingdom</a:t>
            </a:r>
          </a:p>
          <a:p>
            <a:pPr>
              <a:spcBef>
                <a:spcPts val="0"/>
              </a:spcBef>
            </a:pPr>
            <a:r>
              <a:rPr lang="en-US" sz="1600" i="1" u="sng" dirty="0" smtClean="0">
                <a:solidFill>
                  <a:srgbClr val="C89400"/>
                </a:solidFill>
                <a:latin typeface="Times New Roman" pitchFamily="18" charset="0"/>
                <a:cs typeface="Times New Roman" pitchFamily="18" charset="0"/>
              </a:rPr>
              <a:t>Mat_24:14; </a:t>
            </a:r>
            <a:endParaRPr lang="en-US" sz="1600" i="1" dirty="0" smtClean="0">
              <a:solidFill>
                <a:srgbClr val="C89400"/>
              </a:solidFill>
              <a:latin typeface="Times New Roman" pitchFamily="18" charset="0"/>
              <a:cs typeface="Times New Roman" pitchFamily="18" charset="0"/>
            </a:endParaRPr>
          </a:p>
          <a:p>
            <a:pPr>
              <a:spcBef>
                <a:spcPts val="0"/>
              </a:spcBef>
            </a:pPr>
            <a:r>
              <a:rPr lang="en-US" sz="1600" i="1" dirty="0" smtClean="0">
                <a:solidFill>
                  <a:srgbClr val="C89400"/>
                </a:solidFill>
                <a:latin typeface="Times New Roman" pitchFamily="18" charset="0"/>
                <a:cs typeface="Times New Roman" pitchFamily="18" charset="0"/>
              </a:rPr>
              <a:t>Gospel of salvation</a:t>
            </a:r>
          </a:p>
          <a:p>
            <a:pPr>
              <a:spcBef>
                <a:spcPts val="0"/>
              </a:spcBef>
            </a:pPr>
            <a:r>
              <a:rPr lang="en-US" sz="1600" i="1" u="sng" dirty="0" smtClean="0">
                <a:solidFill>
                  <a:srgbClr val="C89400"/>
                </a:solidFill>
                <a:latin typeface="Times New Roman" pitchFamily="18" charset="0"/>
                <a:cs typeface="Times New Roman" pitchFamily="18" charset="0"/>
              </a:rPr>
              <a:t>Eph_1:13; </a:t>
            </a:r>
            <a:endParaRPr lang="en-US" sz="1600" i="1" dirty="0" smtClean="0">
              <a:solidFill>
                <a:srgbClr val="C89400"/>
              </a:solidFill>
              <a:latin typeface="Times New Roman" pitchFamily="18" charset="0"/>
              <a:cs typeface="Times New Roman" pitchFamily="18" charset="0"/>
            </a:endParaRPr>
          </a:p>
          <a:p>
            <a:pPr>
              <a:spcBef>
                <a:spcPts val="0"/>
              </a:spcBef>
            </a:pPr>
            <a:r>
              <a:rPr lang="en-US" sz="1600" i="1" dirty="0" smtClean="0">
                <a:solidFill>
                  <a:srgbClr val="C89400"/>
                </a:solidFill>
                <a:latin typeface="Times New Roman" pitchFamily="18" charset="0"/>
                <a:cs typeface="Times New Roman" pitchFamily="18" charset="0"/>
              </a:rPr>
              <a:t>Glorious gospel of Jesus Christ</a:t>
            </a:r>
          </a:p>
          <a:p>
            <a:pPr>
              <a:spcBef>
                <a:spcPts val="0"/>
              </a:spcBef>
            </a:pPr>
            <a:r>
              <a:rPr lang="en-US" sz="1600" i="1" u="sng" dirty="0" smtClean="0">
                <a:solidFill>
                  <a:srgbClr val="C89400"/>
                </a:solidFill>
                <a:latin typeface="Times New Roman" pitchFamily="18" charset="0"/>
                <a:cs typeface="Times New Roman" pitchFamily="18" charset="0"/>
              </a:rPr>
              <a:t>2Co_4:4; </a:t>
            </a:r>
            <a:endParaRPr lang="en-US" sz="1600" i="1" dirty="0" smtClean="0">
              <a:solidFill>
                <a:srgbClr val="C89400"/>
              </a:solidFill>
              <a:latin typeface="Times New Roman" pitchFamily="18" charset="0"/>
              <a:cs typeface="Times New Roman" pitchFamily="18" charset="0"/>
            </a:endParaRPr>
          </a:p>
          <a:p>
            <a:pPr>
              <a:spcBef>
                <a:spcPts val="0"/>
              </a:spcBef>
            </a:pPr>
            <a:r>
              <a:rPr lang="en-US" sz="1600" i="1" dirty="0" smtClean="0">
                <a:solidFill>
                  <a:srgbClr val="C89400"/>
                </a:solidFill>
                <a:latin typeface="Times New Roman" pitchFamily="18" charset="0"/>
                <a:cs typeface="Times New Roman" pitchFamily="18" charset="0"/>
              </a:rPr>
              <a:t>Preaching of Jesus Christ</a:t>
            </a:r>
          </a:p>
          <a:p>
            <a:pPr>
              <a:spcBef>
                <a:spcPts val="0"/>
              </a:spcBef>
            </a:pPr>
            <a:r>
              <a:rPr lang="en-US" sz="1600" i="1" u="sng" dirty="0" smtClean="0">
                <a:solidFill>
                  <a:srgbClr val="C89400"/>
                </a:solidFill>
                <a:latin typeface="Times New Roman" pitchFamily="18" charset="0"/>
                <a:cs typeface="Times New Roman" pitchFamily="18" charset="0"/>
              </a:rPr>
              <a:t>Rom_16:25; </a:t>
            </a:r>
            <a:endParaRPr lang="en-US" sz="1600" i="1" dirty="0" smtClean="0">
              <a:solidFill>
                <a:srgbClr val="C89400"/>
              </a:solidFill>
              <a:latin typeface="Times New Roman" pitchFamily="18" charset="0"/>
              <a:cs typeface="Times New Roman" pitchFamily="18" charset="0"/>
            </a:endParaRPr>
          </a:p>
          <a:p>
            <a:pPr>
              <a:spcBef>
                <a:spcPts val="0"/>
              </a:spcBef>
            </a:pPr>
            <a:r>
              <a:rPr lang="en-US" sz="1600" i="1" dirty="0" smtClean="0">
                <a:solidFill>
                  <a:srgbClr val="C89400"/>
                </a:solidFill>
                <a:latin typeface="Times New Roman" pitchFamily="18" charset="0"/>
                <a:cs typeface="Times New Roman" pitchFamily="18" charset="0"/>
              </a:rPr>
              <a:t>Mystery of the gospel</a:t>
            </a:r>
          </a:p>
          <a:p>
            <a:pPr>
              <a:spcBef>
                <a:spcPts val="0"/>
              </a:spcBef>
            </a:pPr>
            <a:r>
              <a:rPr lang="en-US" sz="1600" i="1" u="sng" dirty="0" smtClean="0">
                <a:solidFill>
                  <a:srgbClr val="C89400"/>
                </a:solidFill>
                <a:latin typeface="Times New Roman" pitchFamily="18" charset="0"/>
                <a:cs typeface="Times New Roman" pitchFamily="18" charset="0"/>
              </a:rPr>
              <a:t>Eph_6:19; </a:t>
            </a:r>
          </a:p>
          <a:p>
            <a:pPr>
              <a:spcBef>
                <a:spcPts val="0"/>
              </a:spcBef>
            </a:pPr>
            <a:r>
              <a:rPr lang="en-US" sz="1600" i="1" dirty="0" smtClean="0">
                <a:solidFill>
                  <a:srgbClr val="C89400"/>
                </a:solidFill>
                <a:latin typeface="Times New Roman" pitchFamily="18" charset="0"/>
                <a:cs typeface="Times New Roman" pitchFamily="18" charset="0"/>
              </a:rPr>
              <a:t>Word of God</a:t>
            </a:r>
          </a:p>
          <a:p>
            <a:pPr>
              <a:spcBef>
                <a:spcPts val="0"/>
              </a:spcBef>
            </a:pPr>
            <a:r>
              <a:rPr lang="en-US" sz="1600" i="1" u="sng" dirty="0" smtClean="0">
                <a:solidFill>
                  <a:srgbClr val="C89400"/>
                </a:solidFill>
                <a:latin typeface="Times New Roman" pitchFamily="18" charset="0"/>
                <a:cs typeface="Times New Roman" pitchFamily="18" charset="0"/>
              </a:rPr>
              <a:t>1Th_2:13; </a:t>
            </a:r>
            <a:endParaRPr lang="en-US" sz="1600" i="1" dirty="0" smtClean="0">
              <a:solidFill>
                <a:srgbClr val="C89400"/>
              </a:solidFill>
              <a:latin typeface="Times New Roman" pitchFamily="18" charset="0"/>
              <a:cs typeface="Times New Roman" pitchFamily="18" charset="0"/>
            </a:endParaRPr>
          </a:p>
          <a:p>
            <a:pPr>
              <a:spcBef>
                <a:spcPts val="0"/>
              </a:spcBef>
            </a:pPr>
            <a:r>
              <a:rPr lang="en-US" sz="1600" i="1" dirty="0" smtClean="0">
                <a:solidFill>
                  <a:srgbClr val="C89400"/>
                </a:solidFill>
                <a:latin typeface="Times New Roman" pitchFamily="18" charset="0"/>
                <a:cs typeface="Times New Roman" pitchFamily="18" charset="0"/>
              </a:rPr>
              <a:t>Word of Christ</a:t>
            </a:r>
          </a:p>
          <a:p>
            <a:pPr>
              <a:spcBef>
                <a:spcPts val="0"/>
              </a:spcBef>
            </a:pPr>
            <a:r>
              <a:rPr lang="en-US" sz="1600" i="1" u="sng" dirty="0" smtClean="0">
                <a:solidFill>
                  <a:srgbClr val="C89400"/>
                </a:solidFill>
                <a:latin typeface="Times New Roman" pitchFamily="18" charset="0"/>
                <a:cs typeface="Times New Roman" pitchFamily="18" charset="0"/>
              </a:rPr>
              <a:t>Col_3:16; </a:t>
            </a:r>
            <a:endParaRPr lang="en-US" sz="1600" i="1" dirty="0" smtClean="0">
              <a:solidFill>
                <a:srgbClr val="C89400"/>
              </a:solidFill>
              <a:latin typeface="Times New Roman" pitchFamily="18" charset="0"/>
              <a:cs typeface="Times New Roman" pitchFamily="18" charset="0"/>
            </a:endParaRPr>
          </a:p>
          <a:p>
            <a:pPr>
              <a:spcBef>
                <a:spcPts val="0"/>
              </a:spcBef>
            </a:pPr>
            <a:r>
              <a:rPr lang="en-US" sz="1600" i="1" dirty="0" smtClean="0">
                <a:solidFill>
                  <a:srgbClr val="C89400"/>
                </a:solidFill>
                <a:latin typeface="Times New Roman" pitchFamily="18" charset="0"/>
                <a:cs typeface="Times New Roman" pitchFamily="18" charset="0"/>
              </a:rPr>
              <a:t>Word of grace</a:t>
            </a:r>
          </a:p>
          <a:p>
            <a:pPr>
              <a:spcBef>
                <a:spcPts val="0"/>
              </a:spcBef>
            </a:pPr>
            <a:r>
              <a:rPr lang="en-US" sz="1600" i="1" u="sng" dirty="0" smtClean="0">
                <a:solidFill>
                  <a:srgbClr val="C89400"/>
                </a:solidFill>
                <a:latin typeface="Times New Roman" pitchFamily="18" charset="0"/>
                <a:cs typeface="Times New Roman" pitchFamily="18" charset="0"/>
              </a:rPr>
              <a:t>Act_14:3; Act_20:32; </a:t>
            </a:r>
            <a:endParaRPr lang="en-US" sz="1600" i="1" dirty="0" smtClean="0">
              <a:solidFill>
                <a:srgbClr val="C89400"/>
              </a:solidFill>
              <a:latin typeface="Times New Roman" pitchFamily="18" charset="0"/>
              <a:cs typeface="Times New Roman" pitchFamily="18" charset="0"/>
            </a:endParaRPr>
          </a:p>
          <a:p>
            <a:pPr>
              <a:spcBef>
                <a:spcPts val="0"/>
              </a:spcBef>
            </a:pPr>
            <a:endParaRPr lang="en-US" sz="1600" i="1" u="sng" dirty="0" smtClean="0">
              <a:solidFill>
                <a:srgbClr val="C89400"/>
              </a:solidFill>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i="1" dirty="0" smtClean="0">
                <a:solidFill>
                  <a:srgbClr val="C89400"/>
                </a:solidFill>
                <a:latin typeface="Times New Roman" pitchFamily="18" charset="0"/>
                <a:cs typeface="Times New Roman" pitchFamily="18" charset="0"/>
              </a:rPr>
              <a:t>R. A. Torrey’s New Topical Textbook cont.</a:t>
            </a:r>
            <a:endParaRPr lang="en-US" sz="3200" dirty="0"/>
          </a:p>
        </p:txBody>
      </p:sp>
      <p:sp>
        <p:nvSpPr>
          <p:cNvPr id="3" name="Content Placeholder 2"/>
          <p:cNvSpPr>
            <a:spLocks noGrp="1"/>
          </p:cNvSpPr>
          <p:nvPr>
            <p:ph sz="half" idx="1"/>
          </p:nvPr>
        </p:nvSpPr>
        <p:spPr/>
        <p:txBody>
          <a:bodyPr/>
          <a:lstStyle/>
          <a:p>
            <a:pPr>
              <a:spcBef>
                <a:spcPts val="0"/>
              </a:spcBef>
            </a:pPr>
            <a:r>
              <a:rPr lang="en-US" sz="1600" i="1" dirty="0" smtClean="0">
                <a:solidFill>
                  <a:srgbClr val="C89400"/>
                </a:solidFill>
                <a:latin typeface="Times New Roman" pitchFamily="18" charset="0"/>
                <a:cs typeface="Times New Roman" pitchFamily="18" charset="0"/>
              </a:rPr>
              <a:t>Word of salvation</a:t>
            </a:r>
          </a:p>
          <a:p>
            <a:pPr>
              <a:spcBef>
                <a:spcPts val="0"/>
              </a:spcBef>
            </a:pPr>
            <a:r>
              <a:rPr lang="en-US" sz="1600" i="1" u="sng" dirty="0" smtClean="0">
                <a:solidFill>
                  <a:srgbClr val="C89400"/>
                </a:solidFill>
                <a:latin typeface="Times New Roman" pitchFamily="18" charset="0"/>
                <a:cs typeface="Times New Roman" pitchFamily="18" charset="0"/>
              </a:rPr>
              <a:t>Act_13:26; </a:t>
            </a:r>
            <a:endParaRPr lang="en-US" sz="1600" i="1" dirty="0" smtClean="0">
              <a:solidFill>
                <a:srgbClr val="C89400"/>
              </a:solidFill>
              <a:latin typeface="Times New Roman" pitchFamily="18" charset="0"/>
              <a:cs typeface="Times New Roman" pitchFamily="18" charset="0"/>
            </a:endParaRPr>
          </a:p>
          <a:p>
            <a:pPr>
              <a:spcBef>
                <a:spcPts val="0"/>
              </a:spcBef>
            </a:pPr>
            <a:r>
              <a:rPr lang="en-US" sz="1600" i="1" dirty="0" smtClean="0">
                <a:solidFill>
                  <a:srgbClr val="C89400"/>
                </a:solidFill>
                <a:latin typeface="Times New Roman" pitchFamily="18" charset="0"/>
                <a:cs typeface="Times New Roman" pitchFamily="18" charset="0"/>
              </a:rPr>
              <a:t>Word of reconciliation</a:t>
            </a:r>
          </a:p>
          <a:p>
            <a:pPr>
              <a:spcBef>
                <a:spcPts val="0"/>
              </a:spcBef>
            </a:pPr>
            <a:r>
              <a:rPr lang="en-US" sz="1600" i="1" u="sng" dirty="0" smtClean="0">
                <a:solidFill>
                  <a:srgbClr val="C89400"/>
                </a:solidFill>
                <a:latin typeface="Times New Roman" pitchFamily="18" charset="0"/>
                <a:cs typeface="Times New Roman" pitchFamily="18" charset="0"/>
              </a:rPr>
              <a:t>2Co_5:19; </a:t>
            </a:r>
            <a:endParaRPr lang="en-US" sz="1600" i="1" dirty="0" smtClean="0">
              <a:solidFill>
                <a:srgbClr val="C89400"/>
              </a:solidFill>
              <a:latin typeface="Times New Roman" pitchFamily="18" charset="0"/>
              <a:cs typeface="Times New Roman" pitchFamily="18" charset="0"/>
            </a:endParaRPr>
          </a:p>
          <a:p>
            <a:pPr>
              <a:spcBef>
                <a:spcPts val="0"/>
              </a:spcBef>
            </a:pPr>
            <a:r>
              <a:rPr lang="en-US" sz="1600" i="1" dirty="0" smtClean="0">
                <a:solidFill>
                  <a:srgbClr val="C89400"/>
                </a:solidFill>
                <a:latin typeface="Times New Roman" pitchFamily="18" charset="0"/>
                <a:cs typeface="Times New Roman" pitchFamily="18" charset="0"/>
              </a:rPr>
              <a:t>Word of truth</a:t>
            </a:r>
          </a:p>
          <a:p>
            <a:pPr>
              <a:spcBef>
                <a:spcPts val="0"/>
              </a:spcBef>
            </a:pPr>
            <a:r>
              <a:rPr lang="en-US" sz="1600" i="1" u="sng" dirty="0" smtClean="0">
                <a:solidFill>
                  <a:srgbClr val="C89400"/>
                </a:solidFill>
                <a:latin typeface="Times New Roman" pitchFamily="18" charset="0"/>
                <a:cs typeface="Times New Roman" pitchFamily="18" charset="0"/>
              </a:rPr>
              <a:t>Eph_1:13; Jam_1:18; </a:t>
            </a:r>
            <a:endParaRPr lang="en-US" sz="1600" i="1" dirty="0" smtClean="0">
              <a:solidFill>
                <a:srgbClr val="C89400"/>
              </a:solidFill>
              <a:latin typeface="Times New Roman" pitchFamily="18" charset="0"/>
              <a:cs typeface="Times New Roman" pitchFamily="18" charset="0"/>
            </a:endParaRPr>
          </a:p>
          <a:p>
            <a:pPr>
              <a:spcBef>
                <a:spcPts val="0"/>
              </a:spcBef>
            </a:pPr>
            <a:r>
              <a:rPr lang="en-US" sz="1600" i="1" dirty="0" smtClean="0">
                <a:solidFill>
                  <a:srgbClr val="C89400"/>
                </a:solidFill>
                <a:latin typeface="Times New Roman" pitchFamily="18" charset="0"/>
                <a:cs typeface="Times New Roman" pitchFamily="18" charset="0"/>
              </a:rPr>
              <a:t>Word of faith</a:t>
            </a:r>
          </a:p>
          <a:p>
            <a:pPr>
              <a:spcBef>
                <a:spcPts val="0"/>
              </a:spcBef>
            </a:pPr>
            <a:r>
              <a:rPr lang="en-US" sz="1600" i="1" u="sng" dirty="0" smtClean="0">
                <a:solidFill>
                  <a:srgbClr val="C89400"/>
                </a:solidFill>
                <a:latin typeface="Times New Roman" pitchFamily="18" charset="0"/>
                <a:cs typeface="Times New Roman" pitchFamily="18" charset="0"/>
              </a:rPr>
              <a:t>Rom_10:8; </a:t>
            </a:r>
            <a:endParaRPr lang="en-US" sz="1600" i="1" dirty="0" smtClean="0">
              <a:solidFill>
                <a:srgbClr val="C89400"/>
              </a:solidFill>
              <a:latin typeface="Times New Roman" pitchFamily="18" charset="0"/>
              <a:cs typeface="Times New Roman" pitchFamily="18" charset="0"/>
            </a:endParaRPr>
          </a:p>
          <a:p>
            <a:pPr>
              <a:spcBef>
                <a:spcPts val="0"/>
              </a:spcBef>
            </a:pPr>
            <a:r>
              <a:rPr lang="en-US" sz="1600" i="1" dirty="0" smtClean="0">
                <a:solidFill>
                  <a:srgbClr val="C89400"/>
                </a:solidFill>
                <a:latin typeface="Times New Roman" pitchFamily="18" charset="0"/>
                <a:cs typeface="Times New Roman" pitchFamily="18" charset="0"/>
              </a:rPr>
              <a:t>Word of life</a:t>
            </a:r>
          </a:p>
          <a:p>
            <a:pPr>
              <a:spcBef>
                <a:spcPts val="0"/>
              </a:spcBef>
            </a:pPr>
            <a:r>
              <a:rPr lang="en-US" sz="1600" i="1" u="sng" dirty="0" smtClean="0">
                <a:solidFill>
                  <a:srgbClr val="C89400"/>
                </a:solidFill>
                <a:latin typeface="Times New Roman" pitchFamily="18" charset="0"/>
                <a:cs typeface="Times New Roman" pitchFamily="18" charset="0"/>
              </a:rPr>
              <a:t>Phi_2:16; </a:t>
            </a:r>
            <a:endParaRPr lang="en-US" sz="1600" i="1" dirty="0" smtClean="0">
              <a:solidFill>
                <a:srgbClr val="C89400"/>
              </a:solidFill>
              <a:latin typeface="Times New Roman" pitchFamily="18" charset="0"/>
              <a:cs typeface="Times New Roman" pitchFamily="18" charset="0"/>
            </a:endParaRPr>
          </a:p>
          <a:p>
            <a:pPr>
              <a:spcBef>
                <a:spcPts val="0"/>
              </a:spcBef>
            </a:pPr>
            <a:r>
              <a:rPr lang="en-US" sz="1600" i="1" dirty="0" smtClean="0">
                <a:solidFill>
                  <a:srgbClr val="C89400"/>
                </a:solidFill>
                <a:latin typeface="Times New Roman" pitchFamily="18" charset="0"/>
                <a:cs typeface="Times New Roman" pitchFamily="18" charset="0"/>
              </a:rPr>
              <a:t>Ministration of the Spirit</a:t>
            </a:r>
          </a:p>
          <a:p>
            <a:pPr>
              <a:spcBef>
                <a:spcPts val="0"/>
              </a:spcBef>
            </a:pPr>
            <a:r>
              <a:rPr lang="en-US" sz="1600" i="1" u="sng" dirty="0" smtClean="0">
                <a:solidFill>
                  <a:srgbClr val="C89400"/>
                </a:solidFill>
                <a:latin typeface="Times New Roman" pitchFamily="18" charset="0"/>
                <a:cs typeface="Times New Roman" pitchFamily="18" charset="0"/>
              </a:rPr>
              <a:t>2Co_3:8; </a:t>
            </a:r>
            <a:endParaRPr lang="en-US" sz="1600" i="1" dirty="0" smtClean="0">
              <a:solidFill>
                <a:srgbClr val="C89400"/>
              </a:solidFill>
              <a:latin typeface="Times New Roman" pitchFamily="18" charset="0"/>
              <a:cs typeface="Times New Roman" pitchFamily="18" charset="0"/>
            </a:endParaRPr>
          </a:p>
          <a:p>
            <a:pPr>
              <a:spcBef>
                <a:spcPts val="0"/>
              </a:spcBef>
            </a:pPr>
            <a:r>
              <a:rPr lang="en-US" sz="1600" i="1" dirty="0" smtClean="0">
                <a:solidFill>
                  <a:srgbClr val="C89400"/>
                </a:solidFill>
                <a:latin typeface="Times New Roman" pitchFamily="18" charset="0"/>
                <a:cs typeface="Times New Roman" pitchFamily="18" charset="0"/>
              </a:rPr>
              <a:t>Doctrine according to godliness</a:t>
            </a:r>
          </a:p>
          <a:p>
            <a:pPr>
              <a:spcBef>
                <a:spcPts val="0"/>
              </a:spcBef>
            </a:pPr>
            <a:r>
              <a:rPr lang="en-US" sz="1600" i="1" u="sng" dirty="0" smtClean="0">
                <a:solidFill>
                  <a:srgbClr val="C89400"/>
                </a:solidFill>
                <a:latin typeface="Times New Roman" pitchFamily="18" charset="0"/>
                <a:cs typeface="Times New Roman" pitchFamily="18" charset="0"/>
              </a:rPr>
              <a:t>1Ti_6:3; </a:t>
            </a:r>
            <a:endParaRPr lang="en-US" sz="1600" i="1" dirty="0" smtClean="0">
              <a:solidFill>
                <a:srgbClr val="C89400"/>
              </a:solidFill>
              <a:latin typeface="Times New Roman" pitchFamily="18" charset="0"/>
              <a:cs typeface="Times New Roman" pitchFamily="18" charset="0"/>
            </a:endParaRPr>
          </a:p>
          <a:p>
            <a:pPr>
              <a:spcBef>
                <a:spcPts val="0"/>
              </a:spcBef>
            </a:pPr>
            <a:r>
              <a:rPr lang="en-US" sz="1600" i="1" dirty="0" smtClean="0">
                <a:solidFill>
                  <a:srgbClr val="C89400"/>
                </a:solidFill>
                <a:latin typeface="Times New Roman" pitchFamily="18" charset="0"/>
                <a:cs typeface="Times New Roman" pitchFamily="18" charset="0"/>
              </a:rPr>
              <a:t>Form of sound words</a:t>
            </a:r>
          </a:p>
          <a:p>
            <a:pPr>
              <a:spcBef>
                <a:spcPts val="0"/>
              </a:spcBef>
            </a:pPr>
            <a:r>
              <a:rPr lang="en-US" sz="1600" i="1" u="sng" dirty="0" smtClean="0">
                <a:solidFill>
                  <a:srgbClr val="C89400"/>
                </a:solidFill>
                <a:latin typeface="Times New Roman" pitchFamily="18" charset="0"/>
                <a:cs typeface="Times New Roman" pitchFamily="18" charset="0"/>
              </a:rPr>
              <a:t>2Ti_1:13; </a:t>
            </a:r>
            <a:endParaRPr lang="en-US" sz="1600" i="1" dirty="0" smtClean="0">
              <a:solidFill>
                <a:srgbClr val="C89400"/>
              </a:solidFill>
              <a:latin typeface="Times New Roman" pitchFamily="18" charset="0"/>
              <a:cs typeface="Times New Roman" pitchFamily="18" charset="0"/>
            </a:endParaRPr>
          </a:p>
          <a:p>
            <a:pPr>
              <a:spcBef>
                <a:spcPts val="0"/>
              </a:spcBef>
            </a:pPr>
            <a:r>
              <a:rPr lang="en-US" sz="1600" i="1" dirty="0" smtClean="0">
                <a:solidFill>
                  <a:srgbClr val="C89400"/>
                </a:solidFill>
                <a:latin typeface="Times New Roman" pitchFamily="18" charset="0"/>
                <a:cs typeface="Times New Roman" pitchFamily="18" charset="0"/>
              </a:rPr>
              <a:t>Rejection of, by many, foretold</a:t>
            </a:r>
          </a:p>
          <a:p>
            <a:pPr>
              <a:spcBef>
                <a:spcPts val="0"/>
              </a:spcBef>
            </a:pPr>
            <a:r>
              <a:rPr lang="en-US" sz="1600" i="1" u="sng" dirty="0" smtClean="0">
                <a:solidFill>
                  <a:srgbClr val="C89400"/>
                </a:solidFill>
                <a:latin typeface="Times New Roman" pitchFamily="18" charset="0"/>
                <a:cs typeface="Times New Roman" pitchFamily="18" charset="0"/>
              </a:rPr>
              <a:t>Isa_53:1; Rom_10:15; Rom_10:16; </a:t>
            </a:r>
            <a:endParaRPr lang="en-US" sz="1600" i="1" dirty="0" smtClean="0">
              <a:solidFill>
                <a:srgbClr val="C89400"/>
              </a:solidFill>
              <a:latin typeface="Times New Roman" pitchFamily="18" charset="0"/>
              <a:cs typeface="Times New Roman" pitchFamily="18" charset="0"/>
            </a:endParaRPr>
          </a:p>
        </p:txBody>
      </p:sp>
      <p:sp>
        <p:nvSpPr>
          <p:cNvPr id="4" name="Content Placeholder 3"/>
          <p:cNvSpPr>
            <a:spLocks noGrp="1"/>
          </p:cNvSpPr>
          <p:nvPr>
            <p:ph sz="half" idx="2"/>
          </p:nvPr>
        </p:nvSpPr>
        <p:spPr/>
        <p:txBody>
          <a:bodyPr/>
          <a:lstStyle/>
          <a:p>
            <a:pPr>
              <a:spcBef>
                <a:spcPts val="0"/>
              </a:spcBef>
            </a:pPr>
            <a:r>
              <a:rPr lang="en-US" sz="1600" i="1" dirty="0" smtClean="0">
                <a:solidFill>
                  <a:srgbClr val="C89400"/>
                </a:solidFill>
                <a:latin typeface="Times New Roman" pitchFamily="18" charset="0"/>
                <a:cs typeface="Times New Roman" pitchFamily="18" charset="0"/>
              </a:rPr>
              <a:t>Rejection of, by the Jews, a means of blessing to the Gentiles</a:t>
            </a:r>
          </a:p>
          <a:p>
            <a:pPr>
              <a:spcBef>
                <a:spcPts val="0"/>
              </a:spcBef>
            </a:pPr>
            <a:r>
              <a:rPr lang="en-US" sz="1600" i="1" u="sng" dirty="0" smtClean="0">
                <a:solidFill>
                  <a:srgbClr val="C89400"/>
                </a:solidFill>
                <a:latin typeface="Times New Roman" pitchFamily="18" charset="0"/>
                <a:cs typeface="Times New Roman" pitchFamily="18" charset="0"/>
              </a:rPr>
              <a:t>Rom_11:28;</a:t>
            </a:r>
            <a:endParaRPr lang="en-US" sz="1600"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sz="3200" i="1" dirty="0" smtClean="0">
                <a:solidFill>
                  <a:srgbClr val="C89400"/>
                </a:solidFill>
                <a:latin typeface="Times New Roman" pitchFamily="18" charset="0"/>
                <a:cs typeface="Times New Roman" pitchFamily="18" charset="0"/>
              </a:rPr>
              <a:t>International Standard Bible Encyclopedia</a:t>
            </a:r>
            <a:endParaRPr lang="en-US" sz="3200" i="1" dirty="0">
              <a:latin typeface="Times New Roman" pitchFamily="18" charset="0"/>
              <a:cs typeface="Times New Roman" pitchFamily="18" charset="0"/>
            </a:endParaRPr>
          </a:p>
        </p:txBody>
      </p:sp>
      <p:sp>
        <p:nvSpPr>
          <p:cNvPr id="24579" name="Rectangle 3"/>
          <p:cNvSpPr>
            <a:spLocks noGrp="1" noChangeArrowheads="1"/>
          </p:cNvSpPr>
          <p:nvPr>
            <p:ph type="body" idx="1"/>
          </p:nvPr>
        </p:nvSpPr>
        <p:spPr>
          <a:xfrm>
            <a:off x="457200" y="1828800"/>
            <a:ext cx="8229600" cy="4297363"/>
          </a:xfrm>
        </p:spPr>
        <p:txBody>
          <a:bodyPr/>
          <a:lstStyle/>
          <a:p>
            <a:r>
              <a:rPr lang="en-US" sz="2000" b="1" i="1" dirty="0" smtClean="0">
                <a:solidFill>
                  <a:srgbClr val="C89400"/>
                </a:solidFill>
                <a:latin typeface="Times New Roman" pitchFamily="18" charset="0"/>
                <a:cs typeface="Times New Roman" pitchFamily="18" charset="0"/>
              </a:rPr>
              <a:t>Gospel</a:t>
            </a:r>
            <a:endParaRPr lang="en-US" sz="2000" i="1" dirty="0" smtClean="0">
              <a:solidFill>
                <a:srgbClr val="C89400"/>
              </a:solidFill>
              <a:latin typeface="Times New Roman" pitchFamily="18" charset="0"/>
              <a:cs typeface="Times New Roman" pitchFamily="18" charset="0"/>
            </a:endParaRPr>
          </a:p>
          <a:p>
            <a:r>
              <a:rPr lang="en-US" sz="2000" i="1" dirty="0" err="1" smtClean="0">
                <a:solidFill>
                  <a:srgbClr val="C89400"/>
                </a:solidFill>
                <a:latin typeface="Times New Roman" pitchFamily="18" charset="0"/>
                <a:cs typeface="Times New Roman" pitchFamily="18" charset="0"/>
              </a:rPr>
              <a:t>gos´pel</a:t>
            </a:r>
            <a:r>
              <a:rPr lang="en-US" sz="2000" i="1" dirty="0" smtClean="0">
                <a:solidFill>
                  <a:srgbClr val="C89400"/>
                </a:solidFill>
                <a:latin typeface="Times New Roman" pitchFamily="18" charset="0"/>
                <a:cs typeface="Times New Roman" pitchFamily="18" charset="0"/>
              </a:rPr>
              <a:t> (</a:t>
            </a:r>
            <a:r>
              <a:rPr lang="en-US" sz="2000" i="1" dirty="0" err="1" smtClean="0">
                <a:solidFill>
                  <a:srgbClr val="C89400"/>
                </a:solidFill>
                <a:latin typeface="Times New Roman" pitchFamily="18" charset="0"/>
                <a:cs typeface="Times New Roman" pitchFamily="18" charset="0"/>
              </a:rPr>
              <a:t>το</a:t>
            </a:r>
            <a:r>
              <a:rPr lang="en-US" sz="2000" i="1" dirty="0" smtClean="0">
                <a:solidFill>
                  <a:srgbClr val="C89400"/>
                </a:solidFill>
                <a:latin typeface="Times New Roman" pitchFamily="18" charset="0"/>
                <a:cs typeface="Times New Roman" pitchFamily="18" charset="0"/>
              </a:rPr>
              <a:t>̀ </a:t>
            </a:r>
            <a:r>
              <a:rPr lang="en-US" sz="2000" i="1" dirty="0" err="1" smtClean="0">
                <a:solidFill>
                  <a:srgbClr val="C89400"/>
                </a:solidFill>
                <a:latin typeface="Times New Roman" pitchFamily="18" charset="0"/>
                <a:cs typeface="Times New Roman" pitchFamily="18" charset="0"/>
              </a:rPr>
              <a:t>εὐαγγέλιον</a:t>
            </a:r>
            <a:r>
              <a:rPr lang="en-US" sz="2000" i="1" dirty="0" smtClean="0">
                <a:solidFill>
                  <a:srgbClr val="C89400"/>
                </a:solidFill>
                <a:latin typeface="Times New Roman" pitchFamily="18" charset="0"/>
                <a:cs typeface="Times New Roman" pitchFamily="18" charset="0"/>
              </a:rPr>
              <a:t>, tó </a:t>
            </a:r>
            <a:r>
              <a:rPr lang="en-US" sz="2000" i="1" dirty="0" err="1" smtClean="0">
                <a:solidFill>
                  <a:srgbClr val="C89400"/>
                </a:solidFill>
                <a:latin typeface="Times New Roman" pitchFamily="18" charset="0"/>
                <a:cs typeface="Times New Roman" pitchFamily="18" charset="0"/>
              </a:rPr>
              <a:t>euaggélion</a:t>
            </a:r>
            <a:r>
              <a:rPr lang="en-US" sz="2000" i="1" dirty="0" smtClean="0">
                <a:solidFill>
                  <a:srgbClr val="C89400"/>
                </a:solidFill>
                <a:latin typeface="Times New Roman" pitchFamily="18" charset="0"/>
                <a:cs typeface="Times New Roman" pitchFamily="18" charset="0"/>
              </a:rPr>
              <a:t>): The word gospel is derived from the Anglo-Saxon word which meant “the story concerning God.” In the New Testament the Greek word </a:t>
            </a:r>
            <a:r>
              <a:rPr lang="en-US" sz="2000" i="1" dirty="0" err="1" smtClean="0">
                <a:solidFill>
                  <a:srgbClr val="C89400"/>
                </a:solidFill>
                <a:latin typeface="Times New Roman" pitchFamily="18" charset="0"/>
                <a:cs typeface="Times New Roman" pitchFamily="18" charset="0"/>
              </a:rPr>
              <a:t>euaggelion</a:t>
            </a:r>
            <a:r>
              <a:rPr lang="en-US" sz="2000" i="1" dirty="0" smtClean="0">
                <a:solidFill>
                  <a:srgbClr val="C89400"/>
                </a:solidFill>
                <a:latin typeface="Times New Roman" pitchFamily="18" charset="0"/>
                <a:cs typeface="Times New Roman" pitchFamily="18" charset="0"/>
              </a:rPr>
              <a:t>, means “good news.” It proclaims tidings of deliverance. The word sometimes stands for the record of the life of our Lord (</a:t>
            </a:r>
            <a:r>
              <a:rPr lang="en-US" sz="2000" i="1" u="sng" dirty="0" smtClean="0">
                <a:solidFill>
                  <a:srgbClr val="C89400"/>
                </a:solidFill>
                <a:latin typeface="Times New Roman" pitchFamily="18" charset="0"/>
                <a:cs typeface="Times New Roman" pitchFamily="18" charset="0"/>
              </a:rPr>
              <a:t>Mar_1:1), embracing all His teachings, as in Act_20:24. But the word “gospel” now has a peculiar use, and describes primarily the message which Christianity announces. “Good news” is its significance. It means a gift from God. It is the proclamation of the forgiveness of sins and </a:t>
            </a:r>
            <a:r>
              <a:rPr lang="en-US" sz="2000" i="1" u="sng" dirty="0" err="1" smtClean="0">
                <a:solidFill>
                  <a:srgbClr val="C89400"/>
                </a:solidFill>
                <a:latin typeface="Times New Roman" pitchFamily="18" charset="0"/>
                <a:cs typeface="Times New Roman" pitchFamily="18" charset="0"/>
              </a:rPr>
              <a:t>sonship</a:t>
            </a:r>
            <a:r>
              <a:rPr lang="en-US" sz="2000" i="1" u="sng" dirty="0" smtClean="0">
                <a:solidFill>
                  <a:srgbClr val="C89400"/>
                </a:solidFill>
                <a:latin typeface="Times New Roman" pitchFamily="18" charset="0"/>
                <a:cs typeface="Times New Roman" pitchFamily="18" charset="0"/>
              </a:rPr>
              <a:t> with God restored through Christ. It means remission of sins and reconciliation with God. The gospel is not only a message of salvation, but also the instrument through which the Holy Spirit works (Rom_1:16).</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100" i="1" dirty="0" smtClean="0">
                <a:solidFill>
                  <a:srgbClr val="C89400"/>
                </a:solidFill>
                <a:latin typeface="Times New Roman" pitchFamily="18" charset="0"/>
                <a:cs typeface="Times New Roman" pitchFamily="18" charset="0"/>
              </a:rPr>
              <a:t>International Standard Bible Encyclopedia cont.</a:t>
            </a:r>
            <a:endParaRPr lang="en-US" sz="3100" dirty="0"/>
          </a:p>
        </p:txBody>
      </p:sp>
      <p:sp>
        <p:nvSpPr>
          <p:cNvPr id="3" name="Content Placeholder 2"/>
          <p:cNvSpPr>
            <a:spLocks noGrp="1"/>
          </p:cNvSpPr>
          <p:nvPr>
            <p:ph idx="1"/>
          </p:nvPr>
        </p:nvSpPr>
        <p:spPr>
          <a:xfrm>
            <a:off x="457200" y="1981200"/>
            <a:ext cx="8229600" cy="4144963"/>
          </a:xfrm>
        </p:spPr>
        <p:txBody>
          <a:bodyPr/>
          <a:lstStyle/>
          <a:p>
            <a:r>
              <a:rPr lang="en-US" sz="2800" i="1" dirty="0" smtClean="0">
                <a:solidFill>
                  <a:srgbClr val="C89400"/>
                </a:solidFill>
                <a:latin typeface="Times New Roman" pitchFamily="18" charset="0"/>
                <a:cs typeface="Times New Roman" pitchFamily="18" charset="0"/>
              </a:rPr>
              <a:t>The gospel differs from the law in being known entirely from revelation. It is proclaimed in all its fullness in the revelation given in the New Testament. It is also found, although obscurely, in the Old Testament. It begins with the prophecy concerning the 'seed of the woman' (</a:t>
            </a:r>
            <a:r>
              <a:rPr lang="en-US" sz="2800" i="1" u="sng" dirty="0" smtClean="0">
                <a:solidFill>
                  <a:srgbClr val="C89400"/>
                </a:solidFill>
                <a:latin typeface="Times New Roman" pitchFamily="18" charset="0"/>
                <a:cs typeface="Times New Roman" pitchFamily="18" charset="0"/>
              </a:rPr>
              <a:t>Gen_3:15), and the promise concerning Abraham, in whom all the nations should be blessed (Gen_12:3; Gen_15:5) and is also indicated in Act_10:43 and in the argument in Rom 4.</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100" i="1" dirty="0" smtClean="0">
                <a:solidFill>
                  <a:srgbClr val="C89400"/>
                </a:solidFill>
                <a:latin typeface="Times New Roman" pitchFamily="18" charset="0"/>
                <a:cs typeface="Times New Roman" pitchFamily="18" charset="0"/>
              </a:rPr>
              <a:t>International Standard Bible Encyclopedia cont.</a:t>
            </a:r>
            <a:endParaRPr lang="en-US" sz="3100" dirty="0"/>
          </a:p>
        </p:txBody>
      </p:sp>
      <p:sp>
        <p:nvSpPr>
          <p:cNvPr id="3" name="Content Placeholder 2"/>
          <p:cNvSpPr>
            <a:spLocks noGrp="1"/>
          </p:cNvSpPr>
          <p:nvPr>
            <p:ph idx="1"/>
          </p:nvPr>
        </p:nvSpPr>
        <p:spPr>
          <a:xfrm>
            <a:off x="457200" y="1905000"/>
            <a:ext cx="8229600" cy="4221163"/>
          </a:xfrm>
        </p:spPr>
        <p:txBody>
          <a:bodyPr/>
          <a:lstStyle/>
          <a:p>
            <a:r>
              <a:rPr lang="en-US" sz="2000" i="1" dirty="0" smtClean="0">
                <a:solidFill>
                  <a:srgbClr val="C89400"/>
                </a:solidFill>
                <a:latin typeface="Times New Roman" pitchFamily="18" charset="0"/>
                <a:cs typeface="Times New Roman" pitchFamily="18" charset="0"/>
              </a:rPr>
              <a:t>In the New Testament the gospel never means simply a book, but rather the message which Christ and His apostles announced. In some places it is called “the gospel of God,” as, for example, </a:t>
            </a:r>
            <a:r>
              <a:rPr lang="en-US" sz="2000" i="1" u="sng" dirty="0" smtClean="0">
                <a:solidFill>
                  <a:srgbClr val="C89400"/>
                </a:solidFill>
                <a:latin typeface="Times New Roman" pitchFamily="18" charset="0"/>
                <a:cs typeface="Times New Roman" pitchFamily="18" charset="0"/>
              </a:rPr>
              <a:t>Rom_1:1; 1Th_2:2, 1Th_2:9; 1Ti_1:11. In others it is called “the gospel of Christ” (Mar_1:1; Rom_1:16; Rom_15:19; 1Co_9:12, 1Co_9:18; Gal_1:7). In another it is called “the gospel of the grace of God” (Act_20:24); in another “the gospel of peace” (Eph_6:15); in another “the gospel of your salvation” (Eph_1:13); and in yet another “the glorious gospel” (2Co_4:4 the King James Version). The gospel is Christ: He is the subject of it, the object of it, and the life of it. It was preached by Him (Mat_4:23; Mat_11:5; Mar_1:14; Luk_4:18 margin), by the apostles (Act_16:10; Rom_1:15; Rom_2:16; 1Co_9:16) and by the evangelists (Act_8:25).</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228600" y="3581400"/>
            <a:ext cx="8686800" cy="2362200"/>
          </a:xfrm>
        </p:spPr>
        <p:txBody>
          <a:bodyPr/>
          <a:lstStyle/>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Walking in Wholeness and Holiness</a:t>
            </a:r>
            <a:endParaRPr lang="en-US" dirty="0" smtClean="0">
              <a:latin typeface="Times New Roman" pitchFamily="18" charset="0"/>
              <a:cs typeface="Times New Roman" pitchFamily="18" charset="0"/>
            </a:endParaRPr>
          </a:p>
        </p:txBody>
      </p:sp>
      <p:sp>
        <p:nvSpPr>
          <p:cNvPr id="4098" name="Rectangle 2"/>
          <p:cNvSpPr>
            <a:spLocks noGrp="1" noChangeArrowheads="1"/>
          </p:cNvSpPr>
          <p:nvPr>
            <p:ph type="title"/>
          </p:nvPr>
        </p:nvSpPr>
        <p:spPr>
          <a:xfrm>
            <a:off x="457200" y="990600"/>
            <a:ext cx="8229600" cy="1524000"/>
          </a:xfrm>
        </p:spPr>
        <p:txBody>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endParaRPr lang="en-US" i="1" smtClean="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sz="3100" i="1" dirty="0" smtClean="0">
                <a:solidFill>
                  <a:srgbClr val="C89400"/>
                </a:solidFill>
                <a:latin typeface="Times New Roman" pitchFamily="18" charset="0"/>
                <a:cs typeface="Times New Roman" pitchFamily="18" charset="0"/>
              </a:rPr>
              <a:t>International Standard Bible Encyclopedia cont.</a:t>
            </a:r>
            <a:endParaRPr lang="en-US" sz="3100" dirty="0"/>
          </a:p>
        </p:txBody>
      </p:sp>
      <p:sp>
        <p:nvSpPr>
          <p:cNvPr id="3" name="Content Placeholder 2"/>
          <p:cNvSpPr>
            <a:spLocks noGrp="1"/>
          </p:cNvSpPr>
          <p:nvPr>
            <p:ph idx="1"/>
          </p:nvPr>
        </p:nvSpPr>
        <p:spPr>
          <a:xfrm>
            <a:off x="457200" y="1219200"/>
            <a:ext cx="8229600" cy="5105400"/>
          </a:xfrm>
        </p:spPr>
        <p:txBody>
          <a:bodyPr/>
          <a:lstStyle/>
          <a:p>
            <a:r>
              <a:rPr lang="en-US" sz="1800" i="1" dirty="0" smtClean="0">
                <a:solidFill>
                  <a:srgbClr val="C89400"/>
                </a:solidFill>
                <a:latin typeface="Times New Roman" pitchFamily="18" charset="0"/>
                <a:cs typeface="Times New Roman" pitchFamily="18" charset="0"/>
              </a:rPr>
              <a:t>We must note the clear antithesis between the law and the gospel. The distinction between the two is important because, as Luther indicates, it contains the substance of all Christian doctrine. “By the law,” says he, “nothing else is meant than God's word and command, directing what to do and what to leave undone, and requiring of us obedience of works. But the gospel is such doctrine of the word of God that neither requires our works nor commands us to do anything, but announces the offered grace of the forgiveness of sin and eternal salvation. Here we do nothing, but only receive what is offered through the word.” The gospel, then, is the message of God, the teaching of Christianity, the redemption in and by Jesus Christ, the only begotten Son of God, offered to all mankind. And as the gospel is bound up in the life of Christ, His biography and the record of His works, and the proclamation of what He has to offer, are all gathered into this single word, of which no better definition can be given than that of Melanchthon: “The gospel is the gratuitous promise of the remission of sins for Christ's sake.” To hold tenaciously that in this gospel we have a supernatural revelation is in perfect consistency with the spirit of scientific inquiry. The gospel, as the whole message and doctrine of salvation, and as chiefly efficacious for contrition, faith, justification, renewal and sanctification, deals with facts of revelation and experience.</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i="1" dirty="0" smtClean="0">
                <a:solidFill>
                  <a:srgbClr val="C89400"/>
                </a:solidFill>
                <a:latin typeface="Times New Roman" pitchFamily="18" charset="0"/>
                <a:cs typeface="Times New Roman" pitchFamily="18" charset="0"/>
              </a:rPr>
              <a:t>Nave’s Topical Bible</a:t>
            </a:r>
            <a:endParaRPr lang="en-US" dirty="0"/>
          </a:p>
        </p:txBody>
      </p:sp>
      <p:sp>
        <p:nvSpPr>
          <p:cNvPr id="5" name="Content Placeholder 4"/>
          <p:cNvSpPr>
            <a:spLocks noGrp="1"/>
          </p:cNvSpPr>
          <p:nvPr>
            <p:ph sz="half" idx="1"/>
          </p:nvPr>
        </p:nvSpPr>
        <p:spPr/>
        <p:txBody>
          <a:bodyPr/>
          <a:lstStyle/>
          <a:p>
            <a:r>
              <a:rPr lang="en-US" sz="1800" b="1" i="1" dirty="0" smtClean="0">
                <a:solidFill>
                  <a:srgbClr val="C89400"/>
                </a:solidFill>
                <a:latin typeface="Times New Roman" pitchFamily="18" charset="0"/>
                <a:cs typeface="Times New Roman" pitchFamily="18" charset="0"/>
              </a:rPr>
              <a:t>Gospel</a:t>
            </a:r>
          </a:p>
          <a:p>
            <a:r>
              <a:rPr lang="en-US" sz="1800" b="1" i="1" dirty="0" smtClean="0">
                <a:solidFill>
                  <a:srgbClr val="C89400"/>
                </a:solidFill>
                <a:latin typeface="Times New Roman" pitchFamily="18" charset="0"/>
                <a:cs typeface="Times New Roman" pitchFamily="18" charset="0"/>
              </a:rPr>
              <a:t>Called:</a:t>
            </a:r>
          </a:p>
          <a:p>
            <a:r>
              <a:rPr lang="en-US" sz="1800" b="1" i="1" dirty="0" smtClean="0">
                <a:solidFill>
                  <a:srgbClr val="C89400"/>
                </a:solidFill>
                <a:latin typeface="Times New Roman" pitchFamily="18" charset="0"/>
                <a:cs typeface="Times New Roman" pitchFamily="18" charset="0"/>
              </a:rPr>
              <a:t>Gospel of the Kingdom</a:t>
            </a:r>
          </a:p>
          <a:p>
            <a:pPr lvl="1"/>
            <a:r>
              <a:rPr lang="en-US" sz="1800" i="1" u="sng" dirty="0" smtClean="0">
                <a:solidFill>
                  <a:srgbClr val="C89400"/>
                </a:solidFill>
                <a:latin typeface="Times New Roman" pitchFamily="18" charset="0"/>
                <a:cs typeface="Times New Roman" pitchFamily="18" charset="0"/>
              </a:rPr>
              <a:t>Mat_4:23; Mat_24:14</a:t>
            </a:r>
          </a:p>
          <a:p>
            <a:r>
              <a:rPr lang="en-US" sz="1800" b="1" i="1" dirty="0" smtClean="0">
                <a:solidFill>
                  <a:srgbClr val="C89400"/>
                </a:solidFill>
                <a:latin typeface="Times New Roman" pitchFamily="18" charset="0"/>
                <a:cs typeface="Times New Roman" pitchFamily="18" charset="0"/>
              </a:rPr>
              <a:t>Gospel of God</a:t>
            </a:r>
          </a:p>
          <a:p>
            <a:pPr lvl="1"/>
            <a:r>
              <a:rPr lang="en-US" sz="1800" i="1" u="sng" dirty="0" smtClean="0">
                <a:solidFill>
                  <a:srgbClr val="C89400"/>
                </a:solidFill>
                <a:latin typeface="Times New Roman" pitchFamily="18" charset="0"/>
                <a:cs typeface="Times New Roman" pitchFamily="18" charset="0"/>
              </a:rPr>
              <a:t>Rom_1:1; Rom_15:16; 1Th_2:8; 1Ti_1:11; 1Pe_4:17</a:t>
            </a:r>
          </a:p>
          <a:p>
            <a:r>
              <a:rPr lang="en-US" sz="1800" b="1" i="1" dirty="0" smtClean="0">
                <a:solidFill>
                  <a:srgbClr val="C89400"/>
                </a:solidFill>
                <a:latin typeface="Times New Roman" pitchFamily="18" charset="0"/>
                <a:cs typeface="Times New Roman" pitchFamily="18" charset="0"/>
              </a:rPr>
              <a:t>Gospel of Jesus Christ</a:t>
            </a:r>
          </a:p>
          <a:p>
            <a:pPr lvl="1"/>
            <a:r>
              <a:rPr lang="en-US" sz="1800" i="1" u="sng" dirty="0" smtClean="0">
                <a:solidFill>
                  <a:srgbClr val="C89400"/>
                </a:solidFill>
                <a:latin typeface="Times New Roman" pitchFamily="18" charset="0"/>
                <a:cs typeface="Times New Roman" pitchFamily="18" charset="0"/>
              </a:rPr>
              <a:t>Mar_1:1</a:t>
            </a:r>
          </a:p>
          <a:p>
            <a:r>
              <a:rPr lang="en-US" sz="1800" b="1" i="1" dirty="0" smtClean="0">
                <a:solidFill>
                  <a:srgbClr val="C89400"/>
                </a:solidFill>
                <a:latin typeface="Times New Roman" pitchFamily="18" charset="0"/>
                <a:cs typeface="Times New Roman" pitchFamily="18" charset="0"/>
              </a:rPr>
              <a:t>Gospel of Christ</a:t>
            </a:r>
          </a:p>
          <a:p>
            <a:pPr lvl="1"/>
            <a:r>
              <a:rPr lang="en-US" sz="1800" i="1" u="sng" dirty="0" smtClean="0">
                <a:solidFill>
                  <a:srgbClr val="C89400"/>
                </a:solidFill>
                <a:latin typeface="Times New Roman" pitchFamily="18" charset="0"/>
                <a:cs typeface="Times New Roman" pitchFamily="18" charset="0"/>
              </a:rPr>
              <a:t>Rom_1:16; 1Co_9:12; 1Co_9:18; Gal_1:7; Phi_1:27; 1Th_3:2</a:t>
            </a:r>
          </a:p>
        </p:txBody>
      </p:sp>
      <p:sp>
        <p:nvSpPr>
          <p:cNvPr id="6" name="Content Placeholder 5"/>
          <p:cNvSpPr>
            <a:spLocks noGrp="1"/>
          </p:cNvSpPr>
          <p:nvPr>
            <p:ph sz="half" idx="2"/>
          </p:nvPr>
        </p:nvSpPr>
        <p:spPr/>
        <p:txBody>
          <a:bodyPr/>
          <a:lstStyle/>
          <a:p>
            <a:r>
              <a:rPr lang="en-US" sz="1800" b="1" i="1" dirty="0" smtClean="0">
                <a:solidFill>
                  <a:srgbClr val="C89400"/>
                </a:solidFill>
                <a:latin typeface="Times New Roman" pitchFamily="18" charset="0"/>
                <a:cs typeface="Times New Roman" pitchFamily="18" charset="0"/>
              </a:rPr>
              <a:t>The Dispensation of the Grace of God</a:t>
            </a:r>
          </a:p>
          <a:p>
            <a:pPr lvl="1"/>
            <a:r>
              <a:rPr lang="en-US" sz="1800" i="1" u="sng" dirty="0" smtClean="0">
                <a:solidFill>
                  <a:srgbClr val="C89400"/>
                </a:solidFill>
                <a:latin typeface="Times New Roman" pitchFamily="18" charset="0"/>
                <a:cs typeface="Times New Roman" pitchFamily="18" charset="0"/>
              </a:rPr>
              <a:t>Eph_3:2</a:t>
            </a:r>
          </a:p>
          <a:p>
            <a:r>
              <a:rPr lang="en-US" sz="1800" b="1" i="1" dirty="0" smtClean="0">
                <a:solidFill>
                  <a:srgbClr val="C89400"/>
                </a:solidFill>
                <a:latin typeface="Times New Roman" pitchFamily="18" charset="0"/>
                <a:cs typeface="Times New Roman" pitchFamily="18" charset="0"/>
              </a:rPr>
              <a:t>The Grace of God</a:t>
            </a:r>
          </a:p>
          <a:p>
            <a:pPr lvl="1"/>
            <a:r>
              <a:rPr lang="en-US" sz="1800" i="1" u="sng" dirty="0" smtClean="0">
                <a:solidFill>
                  <a:srgbClr val="C89400"/>
                </a:solidFill>
                <a:latin typeface="Times New Roman" pitchFamily="18" charset="0"/>
                <a:cs typeface="Times New Roman" pitchFamily="18" charset="0"/>
              </a:rPr>
              <a:t>Act_20:24</a:t>
            </a:r>
          </a:p>
          <a:p>
            <a:r>
              <a:rPr lang="en-US" sz="1800" b="1" i="1" dirty="0" smtClean="0">
                <a:solidFill>
                  <a:srgbClr val="C89400"/>
                </a:solidFill>
                <a:latin typeface="Times New Roman" pitchFamily="18" charset="0"/>
                <a:cs typeface="Times New Roman" pitchFamily="18" charset="0"/>
              </a:rPr>
              <a:t>Gospel of Salvation</a:t>
            </a:r>
          </a:p>
          <a:p>
            <a:pPr lvl="1"/>
            <a:r>
              <a:rPr lang="en-US" sz="1800" i="1" u="sng" dirty="0" smtClean="0">
                <a:solidFill>
                  <a:srgbClr val="C89400"/>
                </a:solidFill>
                <a:latin typeface="Times New Roman" pitchFamily="18" charset="0"/>
                <a:cs typeface="Times New Roman" pitchFamily="18" charset="0"/>
              </a:rPr>
              <a:t>Eph_1:13</a:t>
            </a:r>
          </a:p>
          <a:p>
            <a:r>
              <a:rPr lang="en-US" sz="1800" b="1" i="1" dirty="0" smtClean="0">
                <a:solidFill>
                  <a:srgbClr val="C89400"/>
                </a:solidFill>
                <a:latin typeface="Times New Roman" pitchFamily="18" charset="0"/>
                <a:cs typeface="Times New Roman" pitchFamily="18" charset="0"/>
              </a:rPr>
              <a:t>Gospel of Peace</a:t>
            </a:r>
          </a:p>
          <a:p>
            <a:pPr lvl="1"/>
            <a:r>
              <a:rPr lang="en-US" sz="1800" i="1" u="sng" dirty="0" smtClean="0">
                <a:solidFill>
                  <a:srgbClr val="C89400"/>
                </a:solidFill>
                <a:latin typeface="Times New Roman" pitchFamily="18" charset="0"/>
                <a:cs typeface="Times New Roman" pitchFamily="18" charset="0"/>
              </a:rPr>
              <a:t>Eph_6:15</a:t>
            </a:r>
          </a:p>
          <a:p>
            <a:r>
              <a:rPr lang="en-US" sz="1800" b="1" i="1" dirty="0" smtClean="0">
                <a:solidFill>
                  <a:srgbClr val="C89400"/>
                </a:solidFill>
                <a:latin typeface="Times New Roman" pitchFamily="18" charset="0"/>
                <a:cs typeface="Times New Roman" pitchFamily="18" charset="0"/>
              </a:rPr>
              <a:t>The Kingdom of God</a:t>
            </a:r>
          </a:p>
          <a:p>
            <a:pPr lvl="1"/>
            <a:r>
              <a:rPr lang="en-US" sz="1800" i="1" u="sng" dirty="0" smtClean="0">
                <a:solidFill>
                  <a:srgbClr val="C89400"/>
                </a:solidFill>
                <a:latin typeface="Times New Roman" pitchFamily="18" charset="0"/>
                <a:cs typeface="Times New Roman" pitchFamily="18" charset="0"/>
              </a:rPr>
              <a:t>Luk_16:16</a:t>
            </a:r>
          </a:p>
          <a:p>
            <a:r>
              <a:rPr lang="en-US" sz="1800" b="1" i="1" dirty="0" smtClean="0">
                <a:solidFill>
                  <a:srgbClr val="C89400"/>
                </a:solidFill>
                <a:latin typeface="Times New Roman" pitchFamily="18" charset="0"/>
                <a:cs typeface="Times New Roman" pitchFamily="18" charset="0"/>
              </a:rPr>
              <a:t>Glorious Gospel of Christ</a:t>
            </a:r>
          </a:p>
          <a:p>
            <a:pPr lvl="1"/>
            <a:r>
              <a:rPr lang="en-US" sz="1800" i="1" u="sng" dirty="0" smtClean="0">
                <a:solidFill>
                  <a:srgbClr val="C89400"/>
                </a:solidFill>
                <a:latin typeface="Times New Roman" pitchFamily="18" charset="0"/>
                <a:cs typeface="Times New Roman" pitchFamily="18" charset="0"/>
              </a:rPr>
              <a:t>2Co_4:4</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89400"/>
                </a:solidFill>
                <a:latin typeface="Times New Roman" pitchFamily="18" charset="0"/>
                <a:cs typeface="Times New Roman" pitchFamily="18" charset="0"/>
              </a:rPr>
              <a:t>Nave’s Topical Bible cont.</a:t>
            </a:r>
            <a:endParaRPr lang="en-US" dirty="0"/>
          </a:p>
        </p:txBody>
      </p:sp>
      <p:sp>
        <p:nvSpPr>
          <p:cNvPr id="3" name="Content Placeholder 2"/>
          <p:cNvSpPr>
            <a:spLocks noGrp="1"/>
          </p:cNvSpPr>
          <p:nvPr>
            <p:ph sz="half" idx="1"/>
          </p:nvPr>
        </p:nvSpPr>
        <p:spPr/>
        <p:txBody>
          <a:bodyPr/>
          <a:lstStyle/>
          <a:p>
            <a:r>
              <a:rPr lang="en-US" sz="1800" b="1" i="1" dirty="0" smtClean="0">
                <a:solidFill>
                  <a:srgbClr val="C89400"/>
                </a:solidFill>
                <a:latin typeface="Times New Roman" pitchFamily="18" charset="0"/>
                <a:cs typeface="Times New Roman" pitchFamily="18" charset="0"/>
              </a:rPr>
              <a:t>Preaching of Jesus Christ</a:t>
            </a:r>
          </a:p>
          <a:p>
            <a:pPr lvl="1"/>
            <a:r>
              <a:rPr lang="en-US" sz="1800" i="1" u="sng" dirty="0" smtClean="0">
                <a:solidFill>
                  <a:srgbClr val="C89400"/>
                </a:solidFill>
                <a:latin typeface="Times New Roman" pitchFamily="18" charset="0"/>
                <a:cs typeface="Times New Roman" pitchFamily="18" charset="0"/>
              </a:rPr>
              <a:t>Rom_16:25</a:t>
            </a:r>
          </a:p>
          <a:p>
            <a:r>
              <a:rPr lang="en-US" sz="1800" b="1" i="1" dirty="0" smtClean="0">
                <a:solidFill>
                  <a:srgbClr val="C89400"/>
                </a:solidFill>
                <a:latin typeface="Times New Roman" pitchFamily="18" charset="0"/>
                <a:cs typeface="Times New Roman" pitchFamily="18" charset="0"/>
              </a:rPr>
              <a:t>Mystery of Christ</a:t>
            </a:r>
          </a:p>
          <a:p>
            <a:pPr lvl="1"/>
            <a:r>
              <a:rPr lang="en-US" sz="1800" i="1" u="sng" dirty="0" smtClean="0">
                <a:solidFill>
                  <a:srgbClr val="C89400"/>
                </a:solidFill>
                <a:latin typeface="Times New Roman" pitchFamily="18" charset="0"/>
                <a:cs typeface="Times New Roman" pitchFamily="18" charset="0"/>
              </a:rPr>
              <a:t>Eph_3:4</a:t>
            </a:r>
          </a:p>
          <a:p>
            <a:r>
              <a:rPr lang="en-US" sz="1800" b="1" i="1" dirty="0" smtClean="0">
                <a:solidFill>
                  <a:srgbClr val="C89400"/>
                </a:solidFill>
                <a:latin typeface="Times New Roman" pitchFamily="18" charset="0"/>
                <a:cs typeface="Times New Roman" pitchFamily="18" charset="0"/>
              </a:rPr>
              <a:t>Mystery of the Gospel</a:t>
            </a:r>
          </a:p>
          <a:p>
            <a:pPr lvl="1"/>
            <a:r>
              <a:rPr lang="en-US" sz="1800" i="1" u="sng" dirty="0" smtClean="0">
                <a:solidFill>
                  <a:srgbClr val="C89400"/>
                </a:solidFill>
                <a:latin typeface="Times New Roman" pitchFamily="18" charset="0"/>
                <a:cs typeface="Times New Roman" pitchFamily="18" charset="0"/>
              </a:rPr>
              <a:t>Eph_6:19</a:t>
            </a:r>
          </a:p>
          <a:p>
            <a:r>
              <a:rPr lang="en-US" sz="1800" b="1" i="1" dirty="0" smtClean="0">
                <a:solidFill>
                  <a:srgbClr val="C89400"/>
                </a:solidFill>
                <a:latin typeface="Times New Roman" pitchFamily="18" charset="0"/>
                <a:cs typeface="Times New Roman" pitchFamily="18" charset="0"/>
              </a:rPr>
              <a:t>Word of God</a:t>
            </a:r>
          </a:p>
          <a:p>
            <a:pPr lvl="1"/>
            <a:r>
              <a:rPr lang="en-US" sz="1800" i="1" u="sng" dirty="0" smtClean="0">
                <a:solidFill>
                  <a:srgbClr val="C89400"/>
                </a:solidFill>
                <a:latin typeface="Times New Roman" pitchFamily="18" charset="0"/>
                <a:cs typeface="Times New Roman" pitchFamily="18" charset="0"/>
              </a:rPr>
              <a:t>1Th_2:13</a:t>
            </a:r>
          </a:p>
          <a:p>
            <a:r>
              <a:rPr lang="en-US" sz="1800" b="1" i="1" dirty="0" smtClean="0">
                <a:solidFill>
                  <a:srgbClr val="C89400"/>
                </a:solidFill>
                <a:latin typeface="Times New Roman" pitchFamily="18" charset="0"/>
                <a:cs typeface="Times New Roman" pitchFamily="18" charset="0"/>
              </a:rPr>
              <a:t>Word of Christ</a:t>
            </a:r>
          </a:p>
          <a:p>
            <a:pPr lvl="1"/>
            <a:r>
              <a:rPr lang="en-US" sz="1800" i="1" u="sng" dirty="0" smtClean="0">
                <a:solidFill>
                  <a:srgbClr val="C89400"/>
                </a:solidFill>
                <a:latin typeface="Times New Roman" pitchFamily="18" charset="0"/>
                <a:cs typeface="Times New Roman" pitchFamily="18" charset="0"/>
              </a:rPr>
              <a:t>Col_3:16</a:t>
            </a:r>
          </a:p>
          <a:p>
            <a:r>
              <a:rPr lang="en-US" sz="1800" b="1" i="1" dirty="0" smtClean="0">
                <a:solidFill>
                  <a:srgbClr val="C89400"/>
                </a:solidFill>
                <a:latin typeface="Times New Roman" pitchFamily="18" charset="0"/>
                <a:cs typeface="Times New Roman" pitchFamily="18" charset="0"/>
              </a:rPr>
              <a:t>Word of Salvation</a:t>
            </a:r>
          </a:p>
          <a:p>
            <a:pPr lvl="1"/>
            <a:r>
              <a:rPr lang="en-US" sz="1800" i="1" u="sng" dirty="0" smtClean="0">
                <a:solidFill>
                  <a:srgbClr val="C89400"/>
                </a:solidFill>
                <a:latin typeface="Times New Roman" pitchFamily="18" charset="0"/>
                <a:cs typeface="Times New Roman" pitchFamily="18" charset="0"/>
              </a:rPr>
              <a:t>Act_13:26</a:t>
            </a:r>
          </a:p>
          <a:p>
            <a:r>
              <a:rPr lang="en-US" sz="1800" b="1" i="1" dirty="0" smtClean="0">
                <a:solidFill>
                  <a:srgbClr val="C89400"/>
                </a:solidFill>
                <a:latin typeface="Times New Roman" pitchFamily="18" charset="0"/>
                <a:cs typeface="Times New Roman" pitchFamily="18" charset="0"/>
              </a:rPr>
              <a:t>Word of Reconciliation</a:t>
            </a:r>
          </a:p>
          <a:p>
            <a:pPr lvl="1"/>
            <a:r>
              <a:rPr lang="en-US" sz="1800" i="1" u="sng" dirty="0" smtClean="0">
                <a:solidFill>
                  <a:srgbClr val="C89400"/>
                </a:solidFill>
                <a:latin typeface="Times New Roman" pitchFamily="18" charset="0"/>
                <a:cs typeface="Times New Roman" pitchFamily="18" charset="0"/>
              </a:rPr>
              <a:t>2Co_5:19</a:t>
            </a:r>
          </a:p>
        </p:txBody>
      </p:sp>
      <p:sp>
        <p:nvSpPr>
          <p:cNvPr id="4" name="Content Placeholder 3"/>
          <p:cNvSpPr>
            <a:spLocks noGrp="1"/>
          </p:cNvSpPr>
          <p:nvPr>
            <p:ph sz="half" idx="2"/>
          </p:nvPr>
        </p:nvSpPr>
        <p:spPr/>
        <p:txBody>
          <a:bodyPr/>
          <a:lstStyle/>
          <a:p>
            <a:r>
              <a:rPr lang="en-US" sz="1800" b="1" i="1" dirty="0" smtClean="0">
                <a:solidFill>
                  <a:srgbClr val="C89400"/>
                </a:solidFill>
                <a:latin typeface="Times New Roman" pitchFamily="18" charset="0"/>
                <a:cs typeface="Times New Roman" pitchFamily="18" charset="0"/>
              </a:rPr>
              <a:t>Word of Truth</a:t>
            </a:r>
          </a:p>
          <a:p>
            <a:pPr lvl="1"/>
            <a:r>
              <a:rPr lang="en-US" sz="1800" i="1" u="sng" dirty="0" smtClean="0">
                <a:solidFill>
                  <a:srgbClr val="C89400"/>
                </a:solidFill>
                <a:latin typeface="Times New Roman" pitchFamily="18" charset="0"/>
                <a:cs typeface="Times New Roman" pitchFamily="18" charset="0"/>
              </a:rPr>
              <a:t>Eph_1:13; 2Co_6:7</a:t>
            </a:r>
          </a:p>
          <a:p>
            <a:r>
              <a:rPr lang="en-US" sz="1800" b="1" i="1" dirty="0" smtClean="0">
                <a:solidFill>
                  <a:srgbClr val="C89400"/>
                </a:solidFill>
                <a:latin typeface="Times New Roman" pitchFamily="18" charset="0"/>
                <a:cs typeface="Times New Roman" pitchFamily="18" charset="0"/>
              </a:rPr>
              <a:t>Word of Faith</a:t>
            </a:r>
          </a:p>
          <a:p>
            <a:pPr lvl="1"/>
            <a:r>
              <a:rPr lang="en-US" sz="1800" i="1" u="sng" dirty="0" smtClean="0">
                <a:solidFill>
                  <a:srgbClr val="C89400"/>
                </a:solidFill>
                <a:latin typeface="Times New Roman" pitchFamily="18" charset="0"/>
                <a:cs typeface="Times New Roman" pitchFamily="18" charset="0"/>
              </a:rPr>
              <a:t>Rom_10:8</a:t>
            </a:r>
          </a:p>
          <a:p>
            <a:r>
              <a:rPr lang="en-US" sz="1800" b="1" i="1" dirty="0" smtClean="0">
                <a:solidFill>
                  <a:srgbClr val="C89400"/>
                </a:solidFill>
                <a:latin typeface="Times New Roman" pitchFamily="18" charset="0"/>
                <a:cs typeface="Times New Roman" pitchFamily="18" charset="0"/>
              </a:rPr>
              <a:t>Word of Life</a:t>
            </a:r>
          </a:p>
          <a:p>
            <a:pPr lvl="1"/>
            <a:r>
              <a:rPr lang="en-US" sz="1800" i="1" u="sng" dirty="0" smtClean="0">
                <a:solidFill>
                  <a:srgbClr val="C89400"/>
                </a:solidFill>
                <a:latin typeface="Times New Roman" pitchFamily="18" charset="0"/>
                <a:cs typeface="Times New Roman" pitchFamily="18" charset="0"/>
              </a:rPr>
              <a:t>Phi_2:16</a:t>
            </a:r>
          </a:p>
          <a:p>
            <a:r>
              <a:rPr lang="en-US" sz="1800" b="1" i="1" dirty="0" smtClean="0">
                <a:solidFill>
                  <a:srgbClr val="C89400"/>
                </a:solidFill>
                <a:latin typeface="Times New Roman" pitchFamily="18" charset="0"/>
                <a:cs typeface="Times New Roman" pitchFamily="18" charset="0"/>
              </a:rPr>
              <a:t>Ministration of the Spirit</a:t>
            </a:r>
          </a:p>
          <a:p>
            <a:pPr lvl="1"/>
            <a:r>
              <a:rPr lang="en-US" sz="1800" i="1" u="sng" dirty="0" smtClean="0">
                <a:solidFill>
                  <a:srgbClr val="C89400"/>
                </a:solidFill>
                <a:latin typeface="Times New Roman" pitchFamily="18" charset="0"/>
                <a:cs typeface="Times New Roman" pitchFamily="18" charset="0"/>
              </a:rPr>
              <a:t>2Co_3:8</a:t>
            </a:r>
          </a:p>
          <a:p>
            <a:r>
              <a:rPr lang="en-US" sz="1800" b="1" i="1" dirty="0" smtClean="0">
                <a:solidFill>
                  <a:srgbClr val="C89400"/>
                </a:solidFill>
                <a:latin typeface="Times New Roman" pitchFamily="18" charset="0"/>
                <a:cs typeface="Times New Roman" pitchFamily="18" charset="0"/>
              </a:rPr>
              <a:t>Doctrine According to Godliness</a:t>
            </a:r>
          </a:p>
          <a:p>
            <a:pPr lvl="1"/>
            <a:r>
              <a:rPr lang="en-US" sz="1800" i="1" u="sng" dirty="0" smtClean="0">
                <a:solidFill>
                  <a:srgbClr val="C89400"/>
                </a:solidFill>
                <a:latin typeface="Times New Roman" pitchFamily="18" charset="0"/>
                <a:cs typeface="Times New Roman" pitchFamily="18" charset="0"/>
              </a:rPr>
              <a:t>1Ti_6:3</a:t>
            </a:r>
          </a:p>
          <a:p>
            <a:r>
              <a:rPr lang="en-US" sz="1800" b="1" i="1" dirty="0" smtClean="0">
                <a:solidFill>
                  <a:srgbClr val="C89400"/>
                </a:solidFill>
                <a:latin typeface="Times New Roman" pitchFamily="18" charset="0"/>
                <a:cs typeface="Times New Roman" pitchFamily="18" charset="0"/>
              </a:rPr>
              <a:t>Form of Sound Words</a:t>
            </a:r>
          </a:p>
          <a:p>
            <a:pPr lvl="1"/>
            <a:r>
              <a:rPr lang="en-US" sz="1800" i="1" u="sng" dirty="0" smtClean="0">
                <a:solidFill>
                  <a:srgbClr val="C89400"/>
                </a:solidFill>
                <a:latin typeface="Times New Roman" pitchFamily="18" charset="0"/>
                <a:cs typeface="Times New Roman" pitchFamily="18" charset="0"/>
              </a:rPr>
              <a:t>2Ti_1:13</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89400"/>
                </a:solidFill>
                <a:latin typeface="Times New Roman" pitchFamily="18" charset="0"/>
                <a:cs typeface="Times New Roman" pitchFamily="18" charset="0"/>
              </a:rPr>
              <a:t>Nave’s Topical Bible cont.</a:t>
            </a:r>
            <a:endParaRPr lang="en-US" dirty="0"/>
          </a:p>
        </p:txBody>
      </p:sp>
      <p:sp>
        <p:nvSpPr>
          <p:cNvPr id="3" name="Content Placeholder 2"/>
          <p:cNvSpPr>
            <a:spLocks noGrp="1"/>
          </p:cNvSpPr>
          <p:nvPr>
            <p:ph sz="half" idx="1"/>
          </p:nvPr>
        </p:nvSpPr>
        <p:spPr/>
        <p:txBody>
          <a:bodyPr/>
          <a:lstStyle/>
          <a:p>
            <a:r>
              <a:rPr lang="en-US" sz="1800" b="1" i="1" dirty="0" smtClean="0">
                <a:solidFill>
                  <a:srgbClr val="C89400"/>
                </a:solidFill>
                <a:latin typeface="Times New Roman" pitchFamily="18" charset="0"/>
                <a:cs typeface="Times New Roman" pitchFamily="18" charset="0"/>
              </a:rPr>
              <a:t>Likened to:</a:t>
            </a:r>
          </a:p>
          <a:p>
            <a:r>
              <a:rPr lang="en-US" sz="1800" b="1" i="1" dirty="0" smtClean="0">
                <a:solidFill>
                  <a:srgbClr val="C89400"/>
                </a:solidFill>
                <a:latin typeface="Times New Roman" pitchFamily="18" charset="0"/>
                <a:cs typeface="Times New Roman" pitchFamily="18" charset="0"/>
              </a:rPr>
              <a:t>A mustard seed</a:t>
            </a:r>
          </a:p>
          <a:p>
            <a:pPr lvl="1"/>
            <a:r>
              <a:rPr lang="en-US" sz="1800" i="1" u="sng" dirty="0" smtClean="0">
                <a:solidFill>
                  <a:srgbClr val="C89400"/>
                </a:solidFill>
                <a:latin typeface="Times New Roman" pitchFamily="18" charset="0"/>
                <a:cs typeface="Times New Roman" pitchFamily="18" charset="0"/>
              </a:rPr>
              <a:t>Mat_13:31-32; Mar_4:30-33; Luk_13:18-19</a:t>
            </a:r>
          </a:p>
          <a:p>
            <a:r>
              <a:rPr lang="en-US" sz="1800" b="1" i="1" dirty="0" smtClean="0">
                <a:solidFill>
                  <a:srgbClr val="C89400"/>
                </a:solidFill>
                <a:latin typeface="Times New Roman" pitchFamily="18" charset="0"/>
                <a:cs typeface="Times New Roman" pitchFamily="18" charset="0"/>
              </a:rPr>
              <a:t>Good seed</a:t>
            </a:r>
          </a:p>
          <a:p>
            <a:pPr lvl="1"/>
            <a:r>
              <a:rPr lang="en-US" sz="1800" i="1" u="sng" dirty="0" smtClean="0">
                <a:solidFill>
                  <a:srgbClr val="C89400"/>
                </a:solidFill>
                <a:latin typeface="Times New Roman" pitchFamily="18" charset="0"/>
                <a:cs typeface="Times New Roman" pitchFamily="18" charset="0"/>
              </a:rPr>
              <a:t>Mat_13:24-30; Mat_13:36-43</a:t>
            </a:r>
          </a:p>
          <a:p>
            <a:r>
              <a:rPr lang="en-US" sz="1800" b="1" i="1" dirty="0" smtClean="0">
                <a:solidFill>
                  <a:srgbClr val="C89400"/>
                </a:solidFill>
                <a:latin typeface="Times New Roman" pitchFamily="18" charset="0"/>
                <a:cs typeface="Times New Roman" pitchFamily="18" charset="0"/>
              </a:rPr>
              <a:t>Leaven</a:t>
            </a:r>
          </a:p>
          <a:p>
            <a:pPr lvl="1"/>
            <a:r>
              <a:rPr lang="en-US" sz="1800" i="1" u="sng" dirty="0" smtClean="0">
                <a:solidFill>
                  <a:srgbClr val="C89400"/>
                </a:solidFill>
                <a:latin typeface="Times New Roman" pitchFamily="18" charset="0"/>
                <a:cs typeface="Times New Roman" pitchFamily="18" charset="0"/>
              </a:rPr>
              <a:t>Mat_13:33</a:t>
            </a:r>
          </a:p>
          <a:p>
            <a:r>
              <a:rPr lang="en-US" sz="1800" b="1" i="1" dirty="0" smtClean="0">
                <a:solidFill>
                  <a:srgbClr val="C89400"/>
                </a:solidFill>
                <a:latin typeface="Times New Roman" pitchFamily="18" charset="0"/>
                <a:cs typeface="Times New Roman" pitchFamily="18" charset="0"/>
              </a:rPr>
              <a:t>A pearl of great price</a:t>
            </a:r>
          </a:p>
          <a:p>
            <a:pPr lvl="1"/>
            <a:r>
              <a:rPr lang="en-US" sz="1800" i="1" u="sng" dirty="0" smtClean="0">
                <a:solidFill>
                  <a:srgbClr val="C89400"/>
                </a:solidFill>
                <a:latin typeface="Times New Roman" pitchFamily="18" charset="0"/>
                <a:cs typeface="Times New Roman" pitchFamily="18" charset="0"/>
              </a:rPr>
              <a:t>Mat_13:45-46; Luk_13:20-21</a:t>
            </a:r>
          </a:p>
          <a:p>
            <a:r>
              <a:rPr lang="en-US" sz="1800" b="1" i="1" dirty="0" smtClean="0">
                <a:solidFill>
                  <a:srgbClr val="C89400"/>
                </a:solidFill>
                <a:latin typeface="Times New Roman" pitchFamily="18" charset="0"/>
                <a:cs typeface="Times New Roman" pitchFamily="18" charset="0"/>
              </a:rPr>
              <a:t>A treasure hidden in a field</a:t>
            </a:r>
          </a:p>
          <a:p>
            <a:pPr lvl="1"/>
            <a:r>
              <a:rPr lang="en-US" sz="1800" i="1" u="sng" dirty="0" smtClean="0">
                <a:solidFill>
                  <a:srgbClr val="C89400"/>
                </a:solidFill>
                <a:latin typeface="Times New Roman" pitchFamily="18" charset="0"/>
                <a:cs typeface="Times New Roman" pitchFamily="18" charset="0"/>
              </a:rPr>
              <a:t>Mat_13:44</a:t>
            </a:r>
          </a:p>
          <a:p>
            <a:r>
              <a:rPr lang="en-US" sz="1800" b="1" i="1" dirty="0" smtClean="0">
                <a:solidFill>
                  <a:srgbClr val="C89400"/>
                </a:solidFill>
                <a:latin typeface="Times New Roman" pitchFamily="18" charset="0"/>
                <a:cs typeface="Times New Roman" pitchFamily="18" charset="0"/>
              </a:rPr>
              <a:t>A householder</a:t>
            </a:r>
          </a:p>
          <a:p>
            <a:pPr lvl="1"/>
            <a:r>
              <a:rPr lang="en-US" sz="1800" i="1" dirty="0" smtClean="0">
                <a:solidFill>
                  <a:srgbClr val="C89400"/>
                </a:solidFill>
                <a:latin typeface="Times New Roman" pitchFamily="18" charset="0"/>
                <a:cs typeface="Times New Roman" pitchFamily="18" charset="0"/>
              </a:rPr>
              <a:t>Matt 20:1-16</a:t>
            </a:r>
          </a:p>
        </p:txBody>
      </p:sp>
      <p:sp>
        <p:nvSpPr>
          <p:cNvPr id="4" name="Content Placeholder 3"/>
          <p:cNvSpPr>
            <a:spLocks noGrp="1"/>
          </p:cNvSpPr>
          <p:nvPr>
            <p:ph sz="half" idx="2"/>
          </p:nvPr>
        </p:nvSpPr>
        <p:spPr/>
        <p:txBody>
          <a:bodyPr/>
          <a:lstStyle/>
          <a:p>
            <a:r>
              <a:rPr lang="en-US" sz="1800" b="1" i="1" dirty="0" smtClean="0">
                <a:solidFill>
                  <a:srgbClr val="C89400"/>
                </a:solidFill>
                <a:latin typeface="Times New Roman" pitchFamily="18" charset="0"/>
                <a:cs typeface="Times New Roman" pitchFamily="18" charset="0"/>
              </a:rPr>
              <a:t>A feast</a:t>
            </a:r>
          </a:p>
          <a:p>
            <a:pPr lvl="1"/>
            <a:r>
              <a:rPr lang="en-US" sz="1800" i="1" u="sng" dirty="0" smtClean="0">
                <a:solidFill>
                  <a:srgbClr val="C89400"/>
                </a:solidFill>
                <a:latin typeface="Times New Roman" pitchFamily="18" charset="0"/>
                <a:cs typeface="Times New Roman" pitchFamily="18" charset="0"/>
              </a:rPr>
              <a:t>Luk_14:16-24</a:t>
            </a:r>
          </a:p>
          <a:p>
            <a:r>
              <a:rPr lang="en-US" sz="1800" b="1" i="1" dirty="0" smtClean="0">
                <a:solidFill>
                  <a:srgbClr val="C89400"/>
                </a:solidFill>
                <a:latin typeface="Times New Roman" pitchFamily="18" charset="0"/>
                <a:cs typeface="Times New Roman" pitchFamily="18" charset="0"/>
              </a:rPr>
              <a:t>Unclassified scriptures relating to</a:t>
            </a:r>
          </a:p>
          <a:p>
            <a:r>
              <a:rPr lang="en-US" sz="1800" i="1" u="sng" dirty="0" smtClean="0">
                <a:solidFill>
                  <a:srgbClr val="C89400"/>
                </a:solidFill>
                <a:latin typeface="Times New Roman" pitchFamily="18" charset="0"/>
                <a:cs typeface="Times New Roman" pitchFamily="18" charset="0"/>
              </a:rPr>
              <a:t>Psa_46:4-5; Psa_89:15; Mat_4:23; Mat_11:4-6; Luk_7:22; Mat_13:17; Mat_24:14; Mat_28:18-20; Mar_1:14-15; Mar_13:10; Mar_16:15; Luk_1:67-79; Luk_2:10-14; Luk_2:34; Luk_4:18-19; Luk_10:23-24; Luk_16:16; Luk_17:20-21; Joh_1:16-17; Joh_4:14; Joh_8:32; Joh_12:35; Joh_12:50; Joh_17:7-8; Joh_13:20; Joh_18:36; Act_2:11; Act_5:20; Act_10:36; Act_13:32-33; Act_14:3; Act_16:17; Act_20:24; Act_20:32; </a:t>
            </a:r>
            <a:endParaRPr lang="en-US"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89400"/>
                </a:solidFill>
                <a:latin typeface="Times New Roman" pitchFamily="18" charset="0"/>
                <a:cs typeface="Times New Roman" pitchFamily="18" charset="0"/>
              </a:rPr>
              <a:t>Nave’s Topical Bible cont.</a:t>
            </a:r>
            <a:endParaRPr lang="en-US" dirty="0"/>
          </a:p>
        </p:txBody>
      </p:sp>
      <p:sp>
        <p:nvSpPr>
          <p:cNvPr id="3" name="Content Placeholder 2"/>
          <p:cNvSpPr>
            <a:spLocks noGrp="1"/>
          </p:cNvSpPr>
          <p:nvPr>
            <p:ph sz="half" idx="1"/>
          </p:nvPr>
        </p:nvSpPr>
        <p:spPr/>
        <p:txBody>
          <a:bodyPr/>
          <a:lstStyle/>
          <a:p>
            <a:r>
              <a:rPr lang="en-US" sz="1800" b="1" i="1" dirty="0" smtClean="0">
                <a:solidFill>
                  <a:srgbClr val="C89400"/>
                </a:solidFill>
                <a:latin typeface="Times New Roman" pitchFamily="18" charset="0"/>
                <a:cs typeface="Times New Roman" pitchFamily="18" charset="0"/>
              </a:rPr>
              <a:t>Unclassified scriptures relating to (cont.)</a:t>
            </a:r>
            <a:endParaRPr lang="en-US" sz="1800" i="1" u="sng" dirty="0" smtClean="0">
              <a:solidFill>
                <a:srgbClr val="C89400"/>
              </a:solidFill>
              <a:latin typeface="Times New Roman" pitchFamily="18" charset="0"/>
              <a:cs typeface="Times New Roman" pitchFamily="18" charset="0"/>
            </a:endParaRPr>
          </a:p>
          <a:p>
            <a:r>
              <a:rPr lang="en-US" sz="1800" i="1" u="sng" dirty="0" smtClean="0">
                <a:solidFill>
                  <a:srgbClr val="C89400"/>
                </a:solidFill>
                <a:latin typeface="Times New Roman" pitchFamily="18" charset="0"/>
                <a:cs typeface="Times New Roman" pitchFamily="18" charset="0"/>
              </a:rPr>
              <a:t>Rom_1:16-17; Rom_10:15-18; Rom_15:29; Rom_16:25-26; 1Co_1:18; 1Co_1:21; 1Co_1:24-25; 1Co_2:4-7; 1Co_2:9; 1Co_4:20; 1Co_9:16-18; 1Co_15:1-2; 2Co_3:6-11; 2Co_3:18; 2Co_4:3-4; 2Co_4:6; 2Co_9:15; 2Co_10:4-5; Gal_2:2; Gal_3:8; Eph_1:13-14; Eph_3:8-11; Eph_6:15; Eph_6:17; Eph_6:19-20; Col_1:5-6; Col_1:23; Col_1:26-29; 1Th_1:5; 1Th_2:13; 2Th_1:10; 2Th_2:10; 2Th_2:14; 1Ti_1:10-11; 1Ti_2:4; 1Ti_3:16; 1Ti_4:6; 2Ti_1:10; 2Ti_2:3; Heb_4:2; </a:t>
            </a:r>
            <a:endParaRPr lang="en-US" dirty="0" smtClean="0"/>
          </a:p>
        </p:txBody>
      </p:sp>
      <p:sp>
        <p:nvSpPr>
          <p:cNvPr id="4" name="Content Placeholder 3"/>
          <p:cNvSpPr>
            <a:spLocks noGrp="1"/>
          </p:cNvSpPr>
          <p:nvPr>
            <p:ph sz="half" idx="2"/>
          </p:nvPr>
        </p:nvSpPr>
        <p:spPr/>
        <p:txBody>
          <a:bodyPr/>
          <a:lstStyle/>
          <a:p>
            <a:r>
              <a:rPr lang="en-US" sz="1800" b="1" i="1" dirty="0" smtClean="0">
                <a:solidFill>
                  <a:srgbClr val="C89400"/>
                </a:solidFill>
                <a:latin typeface="Times New Roman" pitchFamily="18" charset="0"/>
                <a:cs typeface="Times New Roman" pitchFamily="18" charset="0"/>
              </a:rPr>
              <a:t>Unclassified scriptures relating to</a:t>
            </a:r>
          </a:p>
          <a:p>
            <a:r>
              <a:rPr lang="en-US" sz="1800" b="1" i="1" dirty="0" smtClean="0">
                <a:solidFill>
                  <a:srgbClr val="C89400"/>
                </a:solidFill>
                <a:latin typeface="Times New Roman" pitchFamily="18" charset="0"/>
                <a:cs typeface="Times New Roman" pitchFamily="18" charset="0"/>
              </a:rPr>
              <a:t>(cont.)</a:t>
            </a:r>
            <a:endParaRPr lang="en-US" sz="1800" i="1" dirty="0" smtClean="0">
              <a:solidFill>
                <a:srgbClr val="C89400"/>
              </a:solidFill>
              <a:latin typeface="Times New Roman" pitchFamily="18" charset="0"/>
              <a:cs typeface="Times New Roman" pitchFamily="18" charset="0"/>
            </a:endParaRPr>
          </a:p>
          <a:p>
            <a:r>
              <a:rPr lang="en-US" sz="1800" i="1" u="sng" dirty="0" smtClean="0">
                <a:solidFill>
                  <a:srgbClr val="C89400"/>
                </a:solidFill>
                <a:latin typeface="Times New Roman" pitchFamily="18" charset="0"/>
                <a:cs typeface="Times New Roman" pitchFamily="18" charset="0"/>
              </a:rPr>
              <a:t>Heb_5:13; Heb_6:1; Heb_7:19; Jam_1:18; Jam_1:21; Jam_1:25; 1Pe_1:23; 1Pe_1:25; Isa_40:8; 1Pe_4:6; 1Pe_5:12; 2Pe_1:16; 2Pe_1:19; 2Pe_2:2; 2Pe_2:21; 1Jo_2:8; Jud_1:3; Rev_14:6-7</a:t>
            </a:r>
          </a:p>
          <a:p>
            <a:r>
              <a:rPr lang="en-US" sz="1800" b="1" i="1" dirty="0" smtClean="0">
                <a:solidFill>
                  <a:srgbClr val="C89400"/>
                </a:solidFill>
                <a:latin typeface="Times New Roman" pitchFamily="18" charset="0"/>
                <a:cs typeface="Times New Roman" pitchFamily="18" charset="0"/>
              </a:rPr>
              <a:t>Called The New Covenant</a:t>
            </a:r>
          </a:p>
          <a:p>
            <a:r>
              <a:rPr lang="nl-NL" sz="1800" i="1" u="sng" dirty="0" smtClean="0">
                <a:solidFill>
                  <a:srgbClr val="C89400"/>
                </a:solidFill>
                <a:latin typeface="Times New Roman" pitchFamily="18" charset="0"/>
                <a:cs typeface="Times New Roman" pitchFamily="18" charset="0"/>
              </a:rPr>
              <a:t>Jer_31:31-34; Heb_7:22; Heb_8:6-13; Heb_9:8-15; Heb_10:9; Heb_12:22-24</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89400"/>
                </a:solidFill>
                <a:latin typeface="Times New Roman" pitchFamily="18" charset="0"/>
                <a:cs typeface="Times New Roman" pitchFamily="18" charset="0"/>
              </a:rPr>
              <a:t>Nave’s Topical Bible cont.</a:t>
            </a:r>
            <a:endParaRPr lang="en-US" dirty="0"/>
          </a:p>
        </p:txBody>
      </p:sp>
      <p:sp>
        <p:nvSpPr>
          <p:cNvPr id="3" name="Content Placeholder 2"/>
          <p:cNvSpPr>
            <a:spLocks noGrp="1"/>
          </p:cNvSpPr>
          <p:nvPr>
            <p:ph sz="half" idx="1"/>
          </p:nvPr>
        </p:nvSpPr>
        <p:spPr/>
        <p:txBody>
          <a:bodyPr/>
          <a:lstStyle/>
          <a:p>
            <a:r>
              <a:rPr lang="en-US" sz="1800" b="1" i="1" dirty="0" smtClean="0">
                <a:solidFill>
                  <a:srgbClr val="C89400"/>
                </a:solidFill>
                <a:latin typeface="Times New Roman" pitchFamily="18" charset="0"/>
                <a:cs typeface="Times New Roman" pitchFamily="18" charset="0"/>
              </a:rPr>
              <a:t>Prophecies relating to</a:t>
            </a:r>
          </a:p>
          <a:p>
            <a:r>
              <a:rPr lang="en-US" sz="1800" b="1" i="1" dirty="0" smtClean="0">
                <a:solidFill>
                  <a:srgbClr val="C89400"/>
                </a:solidFill>
                <a:latin typeface="Times New Roman" pitchFamily="18" charset="0"/>
                <a:cs typeface="Times New Roman" pitchFamily="18" charset="0"/>
              </a:rPr>
              <a:t>General references</a:t>
            </a:r>
          </a:p>
          <a:p>
            <a:pPr lvl="1"/>
            <a:r>
              <a:rPr lang="en-US" sz="1800" i="1" u="sng" dirty="0" smtClean="0">
                <a:solidFill>
                  <a:srgbClr val="C89400"/>
                </a:solidFill>
                <a:latin typeface="Times New Roman" pitchFamily="18" charset="0"/>
                <a:cs typeface="Times New Roman" pitchFamily="18" charset="0"/>
              </a:rPr>
              <a:t>Psa_46:4; Isa_2:3-5; Isa_4:2-6; Isa_9:2; Isa_9:6-7; Isa_25:7; Isa_29:18; Isa_29:24; Isa_32:3; Isa_35:5; Isa_40:9; Isa_41:27; Isa_42:6-7; Isa_43:18-21; Isa_46:13; Isa_49:13; Isa_51:4-6; Isa_52:7; Isa_55:1-5; Isa 60:1-22; Isa_61:1-3; Eze_34:23-31; Eze_47:1-12; Joe_2:28-32; Mic_4:1-7; Mat_24:14</a:t>
            </a:r>
          </a:p>
          <a:p>
            <a:endParaRPr lang="en-US" dirty="0"/>
          </a:p>
        </p:txBody>
      </p:sp>
      <p:sp>
        <p:nvSpPr>
          <p:cNvPr id="4" name="Content Placeholder 3"/>
          <p:cNvSpPr>
            <a:spLocks noGrp="1"/>
          </p:cNvSpPr>
          <p:nvPr>
            <p:ph sz="half" idx="2"/>
          </p:nvPr>
        </p:nvSpPr>
        <p:spPr/>
        <p:txBody>
          <a:bodyPr/>
          <a:lstStyle/>
          <a:p>
            <a:r>
              <a:rPr lang="en-US" i="1" dirty="0" smtClean="0">
                <a:solidFill>
                  <a:srgbClr val="C89400"/>
                </a:solidFill>
                <a:latin typeface="Times New Roman" pitchFamily="18" charset="0"/>
                <a:cs typeface="Times New Roman" pitchFamily="18" charset="0"/>
              </a:rPr>
              <a:t>See Church, The Collective Body of Believers, Prophecies Concerning Prosperity of; Jesus, The Christ, Kingdom of; Jesus, The Christ, Mission of; Kingdom of Heaven</a:t>
            </a:r>
            <a:endParaRPr lang="en-US" dirty="0"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89400"/>
                </a:solidFill>
                <a:latin typeface="Times New Roman" pitchFamily="18" charset="0"/>
                <a:cs typeface="Times New Roman" pitchFamily="18" charset="0"/>
              </a:rPr>
              <a:t>King James Dictionary</a:t>
            </a:r>
            <a:endParaRPr lang="en-US" dirty="0"/>
          </a:p>
        </p:txBody>
      </p:sp>
      <p:sp>
        <p:nvSpPr>
          <p:cNvPr id="3" name="Content Placeholder 2"/>
          <p:cNvSpPr>
            <a:spLocks noGrp="1"/>
          </p:cNvSpPr>
          <p:nvPr>
            <p:ph idx="1"/>
          </p:nvPr>
        </p:nvSpPr>
        <p:spPr/>
        <p:txBody>
          <a:bodyPr/>
          <a:lstStyle/>
          <a:p>
            <a:r>
              <a:rPr lang="en-US" b="1" i="1" dirty="0" smtClean="0">
                <a:solidFill>
                  <a:srgbClr val="C89400"/>
                </a:solidFill>
                <a:latin typeface="Times New Roman" pitchFamily="18" charset="0"/>
                <a:cs typeface="Times New Roman" pitchFamily="18" charset="0"/>
              </a:rPr>
              <a:t>Gospel</a:t>
            </a:r>
          </a:p>
          <a:p>
            <a:r>
              <a:rPr lang="en-US" i="1" dirty="0" smtClean="0">
                <a:solidFill>
                  <a:srgbClr val="C89400"/>
                </a:solidFill>
                <a:latin typeface="Times New Roman" pitchFamily="18" charset="0"/>
                <a:cs typeface="Times New Roman" pitchFamily="18" charset="0"/>
              </a:rPr>
              <a:t>Good news.</a:t>
            </a:r>
          </a:p>
          <a:p>
            <a:endParaRPr lang="en-US" sz="1100" i="1" dirty="0" smtClean="0">
              <a:solidFill>
                <a:srgbClr val="C89400"/>
              </a:solidFill>
              <a:latin typeface="Times New Roman" pitchFamily="18" charset="0"/>
              <a:cs typeface="Times New Roman" pitchFamily="18" charset="0"/>
            </a:endParaRPr>
          </a:p>
          <a:p>
            <a:r>
              <a:rPr lang="en-US" i="1" dirty="0" smtClean="0">
                <a:solidFill>
                  <a:srgbClr val="C89400"/>
                </a:solidFill>
                <a:latin typeface="Times New Roman" pitchFamily="18" charset="0"/>
                <a:cs typeface="Times New Roman" pitchFamily="18" charset="0"/>
              </a:rPr>
              <a:t>And Jesus went about all Galilee, teaching in their synagogues, and preaching the </a:t>
            </a:r>
            <a:r>
              <a:rPr lang="en-US" b="1" i="1" dirty="0" smtClean="0">
                <a:solidFill>
                  <a:srgbClr val="C89400"/>
                </a:solidFill>
                <a:latin typeface="Times New Roman" pitchFamily="18" charset="0"/>
                <a:cs typeface="Times New Roman" pitchFamily="18" charset="0"/>
              </a:rPr>
              <a:t>GOSPEL of the kingdom, and healing all manner of sickness and all manner of disease among the people. (</a:t>
            </a:r>
            <a:r>
              <a:rPr lang="en-US" b="1" i="1" u="sng" dirty="0" smtClean="0">
                <a:solidFill>
                  <a:srgbClr val="C89400"/>
                </a:solidFill>
                <a:latin typeface="Times New Roman" pitchFamily="18" charset="0"/>
                <a:cs typeface="Times New Roman" pitchFamily="18" charset="0"/>
              </a:rPr>
              <a:t>Mat_4:23)</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89400"/>
                </a:solidFill>
                <a:latin typeface="Times New Roman" pitchFamily="18" charset="0"/>
                <a:cs typeface="Times New Roman" pitchFamily="18" charset="0"/>
              </a:rPr>
              <a:t>Webster’s 1828 Dictionary</a:t>
            </a:r>
            <a:endParaRPr lang="en-US" dirty="0"/>
          </a:p>
        </p:txBody>
      </p:sp>
      <p:sp>
        <p:nvSpPr>
          <p:cNvPr id="3" name="Content Placeholder 2"/>
          <p:cNvSpPr>
            <a:spLocks noGrp="1"/>
          </p:cNvSpPr>
          <p:nvPr>
            <p:ph idx="1"/>
          </p:nvPr>
        </p:nvSpPr>
        <p:spPr/>
        <p:txBody>
          <a:bodyPr/>
          <a:lstStyle/>
          <a:p>
            <a:r>
              <a:rPr lang="en-US" sz="2400" b="1" i="1" dirty="0" smtClean="0">
                <a:solidFill>
                  <a:srgbClr val="C89400"/>
                </a:solidFill>
                <a:latin typeface="Times New Roman" pitchFamily="18" charset="0"/>
                <a:cs typeface="Times New Roman" pitchFamily="18" charset="0"/>
              </a:rPr>
              <a:t>Gospel</a:t>
            </a:r>
          </a:p>
          <a:p>
            <a:pPr>
              <a:buNone/>
            </a:pPr>
            <a:endParaRPr lang="en-US" sz="2400" b="1" i="1" dirty="0" smtClean="0">
              <a:solidFill>
                <a:srgbClr val="C89400"/>
              </a:solidFill>
              <a:latin typeface="Times New Roman" pitchFamily="18" charset="0"/>
              <a:cs typeface="Times New Roman" pitchFamily="18" charset="0"/>
            </a:endParaRPr>
          </a:p>
          <a:p>
            <a:r>
              <a:rPr lang="en-US" sz="2400" b="1" i="1" dirty="0" smtClean="0">
                <a:solidFill>
                  <a:srgbClr val="C89400"/>
                </a:solidFill>
                <a:latin typeface="Times New Roman" pitchFamily="18" charset="0"/>
                <a:cs typeface="Times New Roman" pitchFamily="18" charset="0"/>
              </a:rPr>
              <a:t>GOS'PEL, n. [L. </a:t>
            </a:r>
            <a:r>
              <a:rPr lang="en-US" sz="2400" b="1" i="1" dirty="0" err="1" smtClean="0">
                <a:solidFill>
                  <a:srgbClr val="C89400"/>
                </a:solidFill>
                <a:latin typeface="Times New Roman" pitchFamily="18" charset="0"/>
                <a:cs typeface="Times New Roman" pitchFamily="18" charset="0"/>
              </a:rPr>
              <a:t>evangelium</a:t>
            </a:r>
            <a:r>
              <a:rPr lang="en-US" sz="2400" b="1" i="1" dirty="0" smtClean="0">
                <a:solidFill>
                  <a:srgbClr val="C89400"/>
                </a:solidFill>
                <a:latin typeface="Times New Roman" pitchFamily="18" charset="0"/>
                <a:cs typeface="Times New Roman" pitchFamily="18" charset="0"/>
              </a:rPr>
              <a:t>, a good or joyful message.]</a:t>
            </a:r>
            <a:endParaRPr lang="en-US" sz="2400" i="1" dirty="0" smtClean="0">
              <a:solidFill>
                <a:srgbClr val="C89400"/>
              </a:solidFill>
              <a:latin typeface="Times New Roman" pitchFamily="18" charset="0"/>
              <a:cs typeface="Times New Roman" pitchFamily="18" charset="0"/>
            </a:endParaRPr>
          </a:p>
          <a:p>
            <a:r>
              <a:rPr lang="en-US" sz="2400" i="1" dirty="0" smtClean="0">
                <a:solidFill>
                  <a:srgbClr val="C89400"/>
                </a:solidFill>
                <a:latin typeface="Times New Roman" pitchFamily="18" charset="0"/>
                <a:cs typeface="Times New Roman" pitchFamily="18" charset="0"/>
              </a:rPr>
              <a:t>The history of the birth, life, actions, death, resurrection, ascension and doctrines of Jesus Christ; or a revelation of the grace of God to fallen man through a mediator, including the character, actions, and doctrines of Christ, with the whole scheme of salvation, as revealed by Christ and his apostles. This gospel is said to have been preached to Abraham, by the promise, "in thee shall all nations be blessed." Gal 3:8.</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89400"/>
                </a:solidFill>
                <a:latin typeface="Times New Roman" pitchFamily="18" charset="0"/>
                <a:cs typeface="Times New Roman" pitchFamily="18" charset="0"/>
              </a:rPr>
              <a:t>Webster’s 1828 Dictionary cont.</a:t>
            </a:r>
            <a:endParaRPr lang="en-US" i="1" dirty="0">
              <a:solidFill>
                <a:srgbClr val="C89400"/>
              </a:solidFill>
            </a:endParaRPr>
          </a:p>
        </p:txBody>
      </p:sp>
      <p:sp>
        <p:nvSpPr>
          <p:cNvPr id="3" name="Content Placeholder 2"/>
          <p:cNvSpPr>
            <a:spLocks noGrp="1"/>
          </p:cNvSpPr>
          <p:nvPr>
            <p:ph idx="1"/>
          </p:nvPr>
        </p:nvSpPr>
        <p:spPr/>
        <p:txBody>
          <a:bodyPr/>
          <a:lstStyle/>
          <a:p>
            <a:r>
              <a:rPr lang="en-US" i="1" dirty="0" smtClean="0">
                <a:solidFill>
                  <a:srgbClr val="C89400"/>
                </a:solidFill>
                <a:latin typeface="Times New Roman" pitchFamily="18" charset="0"/>
                <a:cs typeface="Times New Roman" pitchFamily="18" charset="0"/>
              </a:rPr>
              <a:t>It is called the gospel of God. Rom 1:1.</a:t>
            </a:r>
          </a:p>
          <a:p>
            <a:r>
              <a:rPr lang="en-US" i="1" dirty="0" smtClean="0">
                <a:solidFill>
                  <a:srgbClr val="C89400"/>
                </a:solidFill>
                <a:latin typeface="Times New Roman" pitchFamily="18" charset="0"/>
                <a:cs typeface="Times New Roman" pitchFamily="18" charset="0"/>
              </a:rPr>
              <a:t>It is called the gospel of Christ. Rom 1:16.</a:t>
            </a:r>
          </a:p>
          <a:p>
            <a:r>
              <a:rPr lang="en-US" i="1" dirty="0" smtClean="0">
                <a:solidFill>
                  <a:srgbClr val="C89400"/>
                </a:solidFill>
                <a:latin typeface="Times New Roman" pitchFamily="18" charset="0"/>
                <a:cs typeface="Times New Roman" pitchFamily="18" charset="0"/>
              </a:rPr>
              <a:t>It is called the gospel of salvation. Eph 1:13.</a:t>
            </a:r>
          </a:p>
          <a:p>
            <a:r>
              <a:rPr lang="en-US" i="1" dirty="0" smtClean="0">
                <a:solidFill>
                  <a:srgbClr val="C89400"/>
                </a:solidFill>
                <a:latin typeface="Times New Roman" pitchFamily="18" charset="0"/>
                <a:cs typeface="Times New Roman" pitchFamily="18" charset="0"/>
              </a:rPr>
              <a:t>1. God's word.</a:t>
            </a:r>
          </a:p>
          <a:p>
            <a:r>
              <a:rPr lang="en-US" i="1" dirty="0" smtClean="0">
                <a:solidFill>
                  <a:srgbClr val="C89400"/>
                </a:solidFill>
                <a:latin typeface="Times New Roman" pitchFamily="18" charset="0"/>
                <a:cs typeface="Times New Roman" pitchFamily="18" charset="0"/>
              </a:rPr>
              <a:t>2. Divinity; theology.</a:t>
            </a:r>
          </a:p>
          <a:p>
            <a:r>
              <a:rPr lang="en-US" i="1" dirty="0" smtClean="0">
                <a:solidFill>
                  <a:srgbClr val="C89400"/>
                </a:solidFill>
                <a:latin typeface="Times New Roman" pitchFamily="18" charset="0"/>
                <a:cs typeface="Times New Roman" pitchFamily="18" charset="0"/>
              </a:rPr>
              <a:t>3. Any general doctrine.</a:t>
            </a:r>
          </a:p>
          <a:p>
            <a:r>
              <a:rPr lang="en-US" b="1" i="1" dirty="0" smtClean="0">
                <a:solidFill>
                  <a:srgbClr val="C89400"/>
                </a:solidFill>
                <a:latin typeface="Times New Roman" pitchFamily="18" charset="0"/>
                <a:cs typeface="Times New Roman" pitchFamily="18" charset="0"/>
              </a:rPr>
              <a:t>GOS'PEL, </a:t>
            </a:r>
            <a:r>
              <a:rPr lang="en-US" b="1" i="1" dirty="0" err="1" smtClean="0">
                <a:solidFill>
                  <a:srgbClr val="C89400"/>
                </a:solidFill>
                <a:latin typeface="Times New Roman" pitchFamily="18" charset="0"/>
                <a:cs typeface="Times New Roman" pitchFamily="18" charset="0"/>
              </a:rPr>
              <a:t>v.t</a:t>
            </a:r>
            <a:r>
              <a:rPr lang="en-US" b="1" i="1" dirty="0" smtClean="0">
                <a:solidFill>
                  <a:srgbClr val="C89400"/>
                </a:solidFill>
                <a:latin typeface="Times New Roman" pitchFamily="18" charset="0"/>
                <a:cs typeface="Times New Roman" pitchFamily="18" charset="0"/>
              </a:rPr>
              <a:t>. To instruct in the gospel; or to fill with sentiments of religion.</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C89400"/>
                </a:solidFill>
                <a:latin typeface="Times New Roman" pitchFamily="18" charset="0"/>
                <a:cs typeface="Times New Roman" pitchFamily="18" charset="0"/>
              </a:rPr>
              <a:t>Strong’s Hebrew and Greek Dictionaries</a:t>
            </a:r>
            <a:endParaRPr lang="en-US" sz="3600" dirty="0"/>
          </a:p>
        </p:txBody>
      </p:sp>
      <p:sp>
        <p:nvSpPr>
          <p:cNvPr id="3" name="Content Placeholder 2"/>
          <p:cNvSpPr>
            <a:spLocks noGrp="1"/>
          </p:cNvSpPr>
          <p:nvPr>
            <p:ph idx="1"/>
          </p:nvPr>
        </p:nvSpPr>
        <p:spPr>
          <a:xfrm>
            <a:off x="457200" y="1981200"/>
            <a:ext cx="8229600" cy="4144963"/>
          </a:xfrm>
        </p:spPr>
        <p:txBody>
          <a:bodyPr/>
          <a:lstStyle/>
          <a:p>
            <a:r>
              <a:rPr lang="en-US" b="1" i="1" dirty="0" smtClean="0">
                <a:solidFill>
                  <a:srgbClr val="C89400"/>
                </a:solidFill>
                <a:latin typeface="Times New Roman" pitchFamily="18" charset="0"/>
                <a:cs typeface="Times New Roman" pitchFamily="18" charset="0"/>
              </a:rPr>
              <a:t>G2098</a:t>
            </a:r>
          </a:p>
          <a:p>
            <a:r>
              <a:rPr lang="vi-VN" i="1" dirty="0" smtClean="0">
                <a:solidFill>
                  <a:srgbClr val="C89400"/>
                </a:solidFill>
                <a:latin typeface="Times New Roman" pitchFamily="18" charset="0"/>
                <a:cs typeface="Times New Roman" pitchFamily="18" charset="0"/>
              </a:rPr>
              <a:t>εὐαγγέλιον</a:t>
            </a:r>
          </a:p>
          <a:p>
            <a:r>
              <a:rPr lang="en-US" i="1" dirty="0" err="1" smtClean="0">
                <a:solidFill>
                  <a:srgbClr val="C89400"/>
                </a:solidFill>
                <a:latin typeface="Times New Roman" pitchFamily="18" charset="0"/>
                <a:cs typeface="Times New Roman" pitchFamily="18" charset="0"/>
              </a:rPr>
              <a:t>euaggelion</a:t>
            </a:r>
            <a:endParaRPr lang="en-US" i="1" dirty="0" smtClean="0">
              <a:solidFill>
                <a:srgbClr val="C89400"/>
              </a:solidFill>
              <a:latin typeface="Times New Roman" pitchFamily="18" charset="0"/>
              <a:cs typeface="Times New Roman" pitchFamily="18" charset="0"/>
            </a:endParaRPr>
          </a:p>
          <a:p>
            <a:r>
              <a:rPr lang="en-US" i="1" dirty="0" err="1" smtClean="0">
                <a:solidFill>
                  <a:srgbClr val="C89400"/>
                </a:solidFill>
                <a:latin typeface="Times New Roman" pitchFamily="18" charset="0"/>
                <a:cs typeface="Times New Roman" pitchFamily="18" charset="0"/>
              </a:rPr>
              <a:t>yoo-ang-ghel</a:t>
            </a:r>
            <a:r>
              <a:rPr lang="en-US" i="1" dirty="0" smtClean="0">
                <a:solidFill>
                  <a:srgbClr val="C89400"/>
                </a:solidFill>
                <a:latin typeface="Times New Roman" pitchFamily="18" charset="0"/>
                <a:cs typeface="Times New Roman" pitchFamily="18" charset="0"/>
              </a:rPr>
              <a:t>'-</a:t>
            </a:r>
            <a:r>
              <a:rPr lang="en-US" i="1" dirty="0" err="1" smtClean="0">
                <a:solidFill>
                  <a:srgbClr val="C89400"/>
                </a:solidFill>
                <a:latin typeface="Times New Roman" pitchFamily="18" charset="0"/>
                <a:cs typeface="Times New Roman" pitchFamily="18" charset="0"/>
              </a:rPr>
              <a:t>ee</a:t>
            </a:r>
            <a:r>
              <a:rPr lang="en-US" i="1" dirty="0" smtClean="0">
                <a:solidFill>
                  <a:srgbClr val="C89400"/>
                </a:solidFill>
                <a:latin typeface="Times New Roman" pitchFamily="18" charset="0"/>
                <a:cs typeface="Times New Roman" pitchFamily="18" charset="0"/>
              </a:rPr>
              <a:t>-on</a:t>
            </a:r>
          </a:p>
          <a:p>
            <a:r>
              <a:rPr lang="en-US" i="1" dirty="0" smtClean="0">
                <a:solidFill>
                  <a:srgbClr val="C89400"/>
                </a:solidFill>
                <a:latin typeface="Times New Roman" pitchFamily="18" charset="0"/>
                <a:cs typeface="Times New Roman" pitchFamily="18" charset="0"/>
              </a:rPr>
              <a:t>From the same as G2097; a good message, that is, the gospel: - gospel.</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685800" y="1219201"/>
            <a:ext cx="7772400" cy="2381250"/>
          </a:xfrm>
        </p:spPr>
        <p:txBody>
          <a:bodyPr/>
          <a:lstStyle/>
          <a:p>
            <a:pPr eaLnBrk="1" hangingPunct="1"/>
            <a:r>
              <a:rPr lang="en-US" dirty="0" smtClean="0">
                <a:solidFill>
                  <a:srgbClr val="C89400"/>
                </a:solidFill>
                <a:latin typeface="Times New Roman" pitchFamily="18" charset="0"/>
                <a:cs typeface="Times New Roman" pitchFamily="18" charset="0"/>
              </a:rPr>
              <a:t>Feet Shod</a:t>
            </a:r>
            <a:br>
              <a:rPr lang="en-US" dirty="0" smtClean="0">
                <a:solidFill>
                  <a:srgbClr val="C89400"/>
                </a:solidFill>
                <a:latin typeface="Times New Roman" pitchFamily="18" charset="0"/>
                <a:cs typeface="Times New Roman" pitchFamily="18" charset="0"/>
              </a:rPr>
            </a:br>
            <a:r>
              <a:rPr lang="en-US" dirty="0" smtClean="0">
                <a:solidFill>
                  <a:srgbClr val="C89400"/>
                </a:solidFill>
                <a:latin typeface="Times New Roman" pitchFamily="18" charset="0"/>
                <a:cs typeface="Times New Roman" pitchFamily="18" charset="0"/>
              </a:rPr>
              <a:t/>
            </a:r>
            <a:br>
              <a:rPr lang="en-US" dirty="0" smtClean="0">
                <a:solidFill>
                  <a:srgbClr val="C89400"/>
                </a:solidFill>
                <a:latin typeface="Times New Roman" pitchFamily="18" charset="0"/>
                <a:cs typeface="Times New Roman" pitchFamily="18" charset="0"/>
              </a:rPr>
            </a:br>
            <a:endParaRPr lang="en-US" sz="3600" i="1" dirty="0" smtClean="0">
              <a:solidFill>
                <a:srgbClr val="C89400"/>
              </a:solidFill>
              <a:latin typeface="Times New Roman" pitchFamily="18" charset="0"/>
              <a:cs typeface="Times New Roman" pitchFamily="18" charset="0"/>
            </a:endParaRPr>
          </a:p>
        </p:txBody>
      </p:sp>
      <p:sp>
        <p:nvSpPr>
          <p:cNvPr id="2" name="Subtitle 1"/>
          <p:cNvSpPr>
            <a:spLocks noGrp="1"/>
          </p:cNvSpPr>
          <p:nvPr>
            <p:ph type="subTitle" idx="1"/>
          </p:nvPr>
        </p:nvSpPr>
        <p:spPr/>
        <p:txBody>
          <a:bodyPr/>
          <a:lstStyle/>
          <a:p>
            <a:endParaRPr 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89400"/>
                </a:solidFill>
                <a:latin typeface="Times New Roman" pitchFamily="18" charset="0"/>
                <a:cs typeface="Times New Roman" pitchFamily="18" charset="0"/>
              </a:rPr>
              <a:t>Thayer’s Greek Definitions</a:t>
            </a:r>
            <a:endParaRPr lang="en-US" dirty="0"/>
          </a:p>
        </p:txBody>
      </p:sp>
      <p:sp>
        <p:nvSpPr>
          <p:cNvPr id="3" name="Content Placeholder 2"/>
          <p:cNvSpPr>
            <a:spLocks noGrp="1"/>
          </p:cNvSpPr>
          <p:nvPr>
            <p:ph idx="1"/>
          </p:nvPr>
        </p:nvSpPr>
        <p:spPr/>
        <p:txBody>
          <a:bodyPr/>
          <a:lstStyle/>
          <a:p>
            <a:r>
              <a:rPr lang="en-US" sz="2000" b="1" i="1" dirty="0" smtClean="0">
                <a:solidFill>
                  <a:srgbClr val="C89400"/>
                </a:solidFill>
                <a:latin typeface="Times New Roman" pitchFamily="18" charset="0"/>
                <a:cs typeface="Times New Roman" pitchFamily="18" charset="0"/>
              </a:rPr>
              <a:t>G2098</a:t>
            </a:r>
          </a:p>
          <a:p>
            <a:r>
              <a:rPr lang="vi-VN" sz="2000" i="1" dirty="0" smtClean="0">
                <a:solidFill>
                  <a:srgbClr val="C89400"/>
                </a:solidFill>
                <a:latin typeface="Times New Roman" pitchFamily="18" charset="0"/>
                <a:cs typeface="Times New Roman" pitchFamily="18" charset="0"/>
              </a:rPr>
              <a:t>εὐαγγέλιον</a:t>
            </a:r>
          </a:p>
          <a:p>
            <a:r>
              <a:rPr lang="en-US" sz="2000" i="1" dirty="0" err="1" smtClean="0">
                <a:solidFill>
                  <a:srgbClr val="C89400"/>
                </a:solidFill>
                <a:latin typeface="Times New Roman" pitchFamily="18" charset="0"/>
                <a:cs typeface="Times New Roman" pitchFamily="18" charset="0"/>
              </a:rPr>
              <a:t>euaggelion</a:t>
            </a:r>
            <a:endParaRPr lang="en-US" sz="2000" i="1" dirty="0" smtClean="0">
              <a:solidFill>
                <a:srgbClr val="C89400"/>
              </a:solidFill>
              <a:latin typeface="Times New Roman" pitchFamily="18" charset="0"/>
              <a:cs typeface="Times New Roman" pitchFamily="18" charset="0"/>
            </a:endParaRPr>
          </a:p>
          <a:p>
            <a:r>
              <a:rPr lang="en-US" sz="2000" b="1" i="1" dirty="0" smtClean="0">
                <a:solidFill>
                  <a:srgbClr val="C89400"/>
                </a:solidFill>
                <a:latin typeface="Times New Roman" pitchFamily="18" charset="0"/>
                <a:cs typeface="Times New Roman" pitchFamily="18" charset="0"/>
              </a:rPr>
              <a:t>Thayer Definition:</a:t>
            </a:r>
          </a:p>
          <a:p>
            <a:r>
              <a:rPr lang="en-US" sz="2000" i="1" dirty="0" smtClean="0">
                <a:solidFill>
                  <a:srgbClr val="C89400"/>
                </a:solidFill>
                <a:latin typeface="Times New Roman" pitchFamily="18" charset="0"/>
                <a:cs typeface="Times New Roman" pitchFamily="18" charset="0"/>
              </a:rPr>
              <a:t>1) a reward for good tidings</a:t>
            </a:r>
          </a:p>
          <a:p>
            <a:r>
              <a:rPr lang="en-US" sz="2000" i="1" dirty="0" smtClean="0">
                <a:solidFill>
                  <a:srgbClr val="C89400"/>
                </a:solidFill>
                <a:latin typeface="Times New Roman" pitchFamily="18" charset="0"/>
                <a:cs typeface="Times New Roman" pitchFamily="18" charset="0"/>
              </a:rPr>
              <a:t>2) good tidings</a:t>
            </a:r>
          </a:p>
          <a:p>
            <a:r>
              <a:rPr lang="en-US" sz="2000" i="1" dirty="0" smtClean="0">
                <a:solidFill>
                  <a:srgbClr val="C89400"/>
                </a:solidFill>
                <a:latin typeface="Times New Roman" pitchFamily="18" charset="0"/>
                <a:cs typeface="Times New Roman" pitchFamily="18" charset="0"/>
              </a:rPr>
              <a:t>2a) the glad tidings of the kingdom of God soon to be set up, and subsequently also of Jesus the Messiah, the founder of this kingdom. After the death of Christ, the term comprises also the preaching of (concerning) Jesus Christ as having suffered death on the cross to procure eternal salvation for the men in the kingdom of God, but as restored to life and exalted to the right hand of God in heaven, thence to return in majesty to consummate the kingdom of God</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89400"/>
                </a:solidFill>
                <a:latin typeface="Times New Roman" pitchFamily="18" charset="0"/>
                <a:cs typeface="Times New Roman" pitchFamily="18" charset="0"/>
              </a:rPr>
              <a:t>Thayer’s Greek Definitions cont.</a:t>
            </a:r>
            <a:endParaRPr lang="en-US" dirty="0"/>
          </a:p>
        </p:txBody>
      </p:sp>
      <p:sp>
        <p:nvSpPr>
          <p:cNvPr id="3" name="Content Placeholder 2"/>
          <p:cNvSpPr>
            <a:spLocks noGrp="1"/>
          </p:cNvSpPr>
          <p:nvPr>
            <p:ph idx="1"/>
          </p:nvPr>
        </p:nvSpPr>
        <p:spPr>
          <a:xfrm>
            <a:off x="457200" y="1828800"/>
            <a:ext cx="8229600" cy="4297363"/>
          </a:xfrm>
        </p:spPr>
        <p:txBody>
          <a:bodyPr/>
          <a:lstStyle/>
          <a:p>
            <a:r>
              <a:rPr lang="en-US" sz="2000" i="1" dirty="0" smtClean="0">
                <a:solidFill>
                  <a:srgbClr val="C89400"/>
                </a:solidFill>
                <a:latin typeface="Times New Roman" pitchFamily="18" charset="0"/>
                <a:cs typeface="Times New Roman" pitchFamily="18" charset="0"/>
              </a:rPr>
              <a:t>2b) the glad tidings of salvation through Christ</a:t>
            </a:r>
          </a:p>
          <a:p>
            <a:r>
              <a:rPr lang="en-US" sz="2000" i="1" dirty="0" smtClean="0">
                <a:solidFill>
                  <a:srgbClr val="C89400"/>
                </a:solidFill>
                <a:latin typeface="Times New Roman" pitchFamily="18" charset="0"/>
                <a:cs typeface="Times New Roman" pitchFamily="18" charset="0"/>
              </a:rPr>
              <a:t>2c) the proclamation of the grace of God manifest and pledged in Christ</a:t>
            </a:r>
          </a:p>
          <a:p>
            <a:r>
              <a:rPr lang="en-US" sz="2000" i="1" dirty="0" smtClean="0">
                <a:solidFill>
                  <a:srgbClr val="C89400"/>
                </a:solidFill>
                <a:latin typeface="Times New Roman" pitchFamily="18" charset="0"/>
                <a:cs typeface="Times New Roman" pitchFamily="18" charset="0"/>
              </a:rPr>
              <a:t>2d) the gospel</a:t>
            </a:r>
          </a:p>
          <a:p>
            <a:r>
              <a:rPr lang="en-US" sz="2000" i="1" dirty="0" smtClean="0">
                <a:solidFill>
                  <a:srgbClr val="C89400"/>
                </a:solidFill>
                <a:latin typeface="Times New Roman" pitchFamily="18" charset="0"/>
                <a:cs typeface="Times New Roman" pitchFamily="18" charset="0"/>
              </a:rPr>
              <a:t>2e) as the messianic rank of Jesus was proved by his words, his deeds, and his death, the narrative of the sayings, deeds, and death of Jesus Christ came to be called the gospel or glad tidings</a:t>
            </a:r>
          </a:p>
          <a:p>
            <a:r>
              <a:rPr lang="en-US" sz="2000" b="1" i="1" dirty="0" smtClean="0">
                <a:solidFill>
                  <a:srgbClr val="C89400"/>
                </a:solidFill>
                <a:latin typeface="Times New Roman" pitchFamily="18" charset="0"/>
                <a:cs typeface="Times New Roman" pitchFamily="18" charset="0"/>
              </a:rPr>
              <a:t>Part of Speech: noun neuter</a:t>
            </a:r>
          </a:p>
          <a:p>
            <a:r>
              <a:rPr lang="en-US" sz="2000" b="1" i="1" dirty="0" smtClean="0">
                <a:solidFill>
                  <a:srgbClr val="C89400"/>
                </a:solidFill>
                <a:latin typeface="Times New Roman" pitchFamily="18" charset="0"/>
                <a:cs typeface="Times New Roman" pitchFamily="18" charset="0"/>
              </a:rPr>
              <a:t>A Related Word by Thayer’s/Strong’s Number: from the same as G2097</a:t>
            </a:r>
          </a:p>
          <a:p>
            <a:r>
              <a:rPr lang="en-US" sz="2000" b="1" i="1" dirty="0" smtClean="0">
                <a:solidFill>
                  <a:srgbClr val="C89400"/>
                </a:solidFill>
                <a:latin typeface="Times New Roman" pitchFamily="18" charset="0"/>
                <a:cs typeface="Times New Roman" pitchFamily="18" charset="0"/>
              </a:rPr>
              <a:t>Citing in TDNT: 2:721, 267</a:t>
            </a:r>
            <a:endParaRPr lang="en-US" sz="20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i="1" dirty="0" smtClean="0">
                <a:solidFill>
                  <a:srgbClr val="C89400"/>
                </a:solidFill>
                <a:latin typeface="Times New Roman" pitchFamily="18" charset="0"/>
                <a:cs typeface="Times New Roman" pitchFamily="18" charset="0"/>
              </a:rPr>
              <a:t>King James Concordance</a:t>
            </a:r>
            <a:endParaRPr lang="en-US" dirty="0"/>
          </a:p>
        </p:txBody>
      </p:sp>
      <p:sp>
        <p:nvSpPr>
          <p:cNvPr id="5" name="Content Placeholder 4"/>
          <p:cNvSpPr>
            <a:spLocks noGrp="1"/>
          </p:cNvSpPr>
          <p:nvPr>
            <p:ph sz="half" idx="1"/>
          </p:nvPr>
        </p:nvSpPr>
        <p:spPr/>
        <p:txBody>
          <a:bodyPr/>
          <a:lstStyle/>
          <a:p>
            <a:r>
              <a:rPr lang="en-US" sz="1800" b="1" i="1" dirty="0" smtClean="0">
                <a:solidFill>
                  <a:srgbClr val="C89400"/>
                </a:solidFill>
                <a:latin typeface="Times New Roman" pitchFamily="18" charset="0"/>
                <a:cs typeface="Times New Roman" pitchFamily="18" charset="0"/>
              </a:rPr>
              <a:t>G2098</a:t>
            </a:r>
          </a:p>
          <a:p>
            <a:r>
              <a:rPr lang="vi-VN" sz="1800" i="1" dirty="0" smtClean="0">
                <a:solidFill>
                  <a:srgbClr val="C89400"/>
                </a:solidFill>
                <a:latin typeface="Times New Roman" pitchFamily="18" charset="0"/>
                <a:cs typeface="Times New Roman" pitchFamily="18" charset="0"/>
              </a:rPr>
              <a:t>εὐαγγέλιον</a:t>
            </a:r>
          </a:p>
          <a:p>
            <a:r>
              <a:rPr lang="en-US" sz="1800" i="1" dirty="0" err="1" smtClean="0">
                <a:solidFill>
                  <a:srgbClr val="C89400"/>
                </a:solidFill>
                <a:latin typeface="Times New Roman" pitchFamily="18" charset="0"/>
                <a:cs typeface="Times New Roman" pitchFamily="18" charset="0"/>
              </a:rPr>
              <a:t>euaggelion</a:t>
            </a:r>
            <a:endParaRPr lang="en-US" sz="1800" i="1" dirty="0" smtClean="0">
              <a:solidFill>
                <a:srgbClr val="C89400"/>
              </a:solidFill>
              <a:latin typeface="Times New Roman" pitchFamily="18" charset="0"/>
              <a:cs typeface="Times New Roman" pitchFamily="18" charset="0"/>
            </a:endParaRPr>
          </a:p>
          <a:p>
            <a:r>
              <a:rPr lang="en-US" sz="1800" b="1" i="1" dirty="0" smtClean="0">
                <a:solidFill>
                  <a:srgbClr val="C89400"/>
                </a:solidFill>
                <a:latin typeface="Times New Roman" pitchFamily="18" charset="0"/>
                <a:cs typeface="Times New Roman" pitchFamily="18" charset="0"/>
              </a:rPr>
              <a:t>Total KJV Occurrences: 77</a:t>
            </a:r>
          </a:p>
          <a:p>
            <a:r>
              <a:rPr lang="en-US" sz="1800" b="1" i="1" dirty="0" smtClean="0">
                <a:solidFill>
                  <a:srgbClr val="C89400"/>
                </a:solidFill>
                <a:latin typeface="Times New Roman" pitchFamily="18" charset="0"/>
                <a:cs typeface="Times New Roman" pitchFamily="18" charset="0"/>
              </a:rPr>
              <a:t>gospel, 74</a:t>
            </a:r>
          </a:p>
          <a:p>
            <a:r>
              <a:rPr lang="en-US" sz="1800" i="1" u="sng" dirty="0" smtClean="0">
                <a:solidFill>
                  <a:srgbClr val="C89400"/>
                </a:solidFill>
                <a:latin typeface="Times New Roman" pitchFamily="18" charset="0"/>
                <a:cs typeface="Times New Roman" pitchFamily="18" charset="0"/>
              </a:rPr>
              <a:t>Mat_4:23, Mat_9:35, Mat_24:14, Mat_26:13, Mar_1:1, Mar_1:14-15 (2), Mar_13:10, Mar_14:9, Mar_16:15, Act_15:7, Act_20:24, Rom_1:1, Rom_1:9, Rom_10:16 (3), Rom_11:28, Rom_15:16, Rom_15:19, Rom_15:29, Rom_16:25, 1Co_4:15, 1Co_9:12, 1Co_9:14 (2), 1Co_9:18 (2), 1Co_15:1, 2Co_2:12, 2Co_4:3-4 (2), 2Co_8:18, 2Co_10:13-14 (2), </a:t>
            </a:r>
          </a:p>
        </p:txBody>
      </p:sp>
      <p:sp>
        <p:nvSpPr>
          <p:cNvPr id="6" name="Content Placeholder 5"/>
          <p:cNvSpPr>
            <a:spLocks noGrp="1"/>
          </p:cNvSpPr>
          <p:nvPr>
            <p:ph sz="half" idx="2"/>
          </p:nvPr>
        </p:nvSpPr>
        <p:spPr/>
        <p:txBody>
          <a:bodyPr/>
          <a:lstStyle/>
          <a:p>
            <a:r>
              <a:rPr lang="en-US" sz="1800" b="1" i="1" dirty="0" smtClean="0">
                <a:solidFill>
                  <a:srgbClr val="C89400"/>
                </a:solidFill>
                <a:latin typeface="Times New Roman" pitchFamily="18" charset="0"/>
                <a:cs typeface="Times New Roman" pitchFamily="18" charset="0"/>
              </a:rPr>
              <a:t>gospel, 74  cont.</a:t>
            </a:r>
            <a:endParaRPr lang="en-US" sz="1800" i="1" u="sng" dirty="0" smtClean="0">
              <a:solidFill>
                <a:srgbClr val="C89400"/>
              </a:solidFill>
              <a:latin typeface="Times New Roman" pitchFamily="18" charset="0"/>
              <a:cs typeface="Times New Roman" pitchFamily="18" charset="0"/>
            </a:endParaRPr>
          </a:p>
          <a:p>
            <a:r>
              <a:rPr lang="en-US" sz="1800" i="1" u="sng" dirty="0" smtClean="0">
                <a:solidFill>
                  <a:srgbClr val="C89400"/>
                </a:solidFill>
                <a:latin typeface="Times New Roman" pitchFamily="18" charset="0"/>
                <a:cs typeface="Times New Roman" pitchFamily="18" charset="0"/>
              </a:rPr>
              <a:t>2Co_11:4, 2Co_11:7, Gal_1:6-7 (2), Gal_1:11, Gal_2:2, Gal_2:5, Gal_2:7, Gal_2:14, Eph_1:13, Eph_3:6, Eph_6:15, Eph_6:19, Phi_1:5, Phi_1:7, Phi_1:12, Phi_1:17, Phi_1:27 (2), Phi_2:22, Phi_4:3, Phi_4:15, Col_1:5, Col_1:23, 1Th_1:5, 1Th_2:2, 1Th_2:4, 1Th_2:8-9 (2), 1Th_3:2, 2Th_1:8, 2Th_2:14, 1Ti_1:11, 2Ti_1:8, 2Ti_1:10, 2Ti_2:8, Phm_1:13, 1Pe_4:17, Rev_14:6</a:t>
            </a:r>
          </a:p>
          <a:p>
            <a:r>
              <a:rPr lang="en-US" sz="1800" b="1" i="1" dirty="0" smtClean="0">
                <a:solidFill>
                  <a:srgbClr val="C89400"/>
                </a:solidFill>
                <a:latin typeface="Times New Roman" pitchFamily="18" charset="0"/>
                <a:cs typeface="Times New Roman" pitchFamily="18" charset="0"/>
              </a:rPr>
              <a:t>gospel’s, 3</a:t>
            </a:r>
          </a:p>
          <a:p>
            <a:r>
              <a:rPr lang="en-US" sz="1800" i="1" u="sng" dirty="0" smtClean="0">
                <a:solidFill>
                  <a:srgbClr val="C89400"/>
                </a:solidFill>
                <a:latin typeface="Times New Roman" pitchFamily="18" charset="0"/>
                <a:cs typeface="Times New Roman" pitchFamily="18" charset="0"/>
              </a:rPr>
              <a:t>Mar_8:35, Mar_10:29, 1Co_9:23</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58962"/>
          </a:xfrm>
        </p:spPr>
        <p:txBody>
          <a:bodyPr/>
          <a:lstStyle/>
          <a:p>
            <a:r>
              <a:rPr lang="en-US" sz="9600" i="1" dirty="0" smtClean="0">
                <a:solidFill>
                  <a:srgbClr val="C89400"/>
                </a:solidFill>
                <a:latin typeface="Times New Roman" pitchFamily="18" charset="0"/>
                <a:cs typeface="Times New Roman" pitchFamily="18" charset="0"/>
              </a:rPr>
              <a:t>Peace</a:t>
            </a:r>
            <a:endParaRPr lang="en-US" sz="9600" i="1" dirty="0">
              <a:solidFill>
                <a:srgbClr val="C8940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3886200"/>
            <a:ext cx="8229600" cy="2239963"/>
          </a:xfrm>
        </p:spPr>
        <p:txBody>
          <a:bodyPr/>
          <a:lstStyle/>
          <a:p>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89400"/>
                </a:solidFill>
                <a:latin typeface="Times New Roman" pitchFamily="18" charset="0"/>
                <a:cs typeface="Times New Roman" pitchFamily="18" charset="0"/>
              </a:rPr>
              <a:t>Easton’s Bible Dictionary</a:t>
            </a:r>
            <a:endParaRPr lang="en-US" dirty="0"/>
          </a:p>
        </p:txBody>
      </p:sp>
      <p:sp>
        <p:nvSpPr>
          <p:cNvPr id="3" name="Content Placeholder 2"/>
          <p:cNvSpPr>
            <a:spLocks noGrp="1"/>
          </p:cNvSpPr>
          <p:nvPr>
            <p:ph idx="1"/>
          </p:nvPr>
        </p:nvSpPr>
        <p:spPr/>
        <p:txBody>
          <a:bodyPr/>
          <a:lstStyle/>
          <a:p>
            <a:r>
              <a:rPr lang="en-US" sz="2800" b="1" i="1" dirty="0" smtClean="0">
                <a:solidFill>
                  <a:srgbClr val="C89400"/>
                </a:solidFill>
                <a:latin typeface="Times New Roman" pitchFamily="18" charset="0"/>
                <a:cs typeface="Times New Roman" pitchFamily="18" charset="0"/>
              </a:rPr>
              <a:t>Peace-offerings</a:t>
            </a:r>
          </a:p>
          <a:p>
            <a:r>
              <a:rPr lang="en-US" sz="2800" i="1" dirty="0" smtClean="0">
                <a:solidFill>
                  <a:srgbClr val="C89400"/>
                </a:solidFill>
                <a:latin typeface="Times New Roman" pitchFamily="18" charset="0"/>
                <a:cs typeface="Times New Roman" pitchFamily="18" charset="0"/>
              </a:rPr>
              <a:t>(Heb. </a:t>
            </a:r>
            <a:r>
              <a:rPr lang="en-US" sz="2800" i="1" dirty="0" err="1" smtClean="0">
                <a:solidFill>
                  <a:srgbClr val="C89400"/>
                </a:solidFill>
                <a:latin typeface="Times New Roman" pitchFamily="18" charset="0"/>
                <a:cs typeface="Times New Roman" pitchFamily="18" charset="0"/>
              </a:rPr>
              <a:t>shelamim</a:t>
            </a:r>
            <a:r>
              <a:rPr lang="en-US" sz="2800" i="1" dirty="0" smtClean="0">
                <a:solidFill>
                  <a:srgbClr val="C89400"/>
                </a:solidFill>
                <a:latin typeface="Times New Roman" pitchFamily="18" charset="0"/>
                <a:cs typeface="Times New Roman" pitchFamily="18" charset="0"/>
              </a:rPr>
              <a:t>), detailed regulations regarding given in Lev. 3; </a:t>
            </a:r>
            <a:r>
              <a:rPr lang="en-US" sz="2800" i="1" u="sng" dirty="0" smtClean="0">
                <a:solidFill>
                  <a:srgbClr val="C89400"/>
                </a:solidFill>
                <a:latin typeface="Times New Roman" pitchFamily="18" charset="0"/>
                <a:cs typeface="Times New Roman" pitchFamily="18" charset="0"/>
              </a:rPr>
              <a:t>Lev_7:11-21, Lev_7:29-34. They were of three kinds,</a:t>
            </a:r>
          </a:p>
          <a:p>
            <a:r>
              <a:rPr lang="en-US" sz="2800" i="1" dirty="0" smtClean="0">
                <a:solidFill>
                  <a:srgbClr val="C89400"/>
                </a:solidFill>
                <a:latin typeface="Times New Roman" pitchFamily="18" charset="0"/>
                <a:cs typeface="Times New Roman" pitchFamily="18" charset="0"/>
              </a:rPr>
              <a:t>(1.) Eucharist or thanksgiving offerings, expressive of gratitude for blessings received;</a:t>
            </a:r>
          </a:p>
          <a:p>
            <a:r>
              <a:rPr lang="en-US" sz="2800" i="1" dirty="0" smtClean="0">
                <a:solidFill>
                  <a:srgbClr val="C89400"/>
                </a:solidFill>
                <a:latin typeface="Times New Roman" pitchFamily="18" charset="0"/>
                <a:cs typeface="Times New Roman" pitchFamily="18" charset="0"/>
              </a:rPr>
              <a:t>(2.) in fulfillment of a vow, but expressive also of thanks for benefits received; and</a:t>
            </a:r>
          </a:p>
          <a:p>
            <a:r>
              <a:rPr lang="en-US" sz="2800" i="1" dirty="0" smtClean="0">
                <a:solidFill>
                  <a:srgbClr val="C89400"/>
                </a:solidFill>
                <a:latin typeface="Times New Roman" pitchFamily="18" charset="0"/>
                <a:cs typeface="Times New Roman" pitchFamily="18" charset="0"/>
              </a:rPr>
              <a:t>(3.) free-will offerings, something spontaneously devoted to God.</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i="1" dirty="0" smtClean="0">
                <a:solidFill>
                  <a:srgbClr val="C89400"/>
                </a:solidFill>
                <a:latin typeface="Times New Roman" pitchFamily="18" charset="0"/>
                <a:cs typeface="Times New Roman" pitchFamily="18" charset="0"/>
              </a:rPr>
              <a:t>International Standard Bible Encyclopedia</a:t>
            </a:r>
            <a:endParaRPr lang="en-US" sz="3200" dirty="0"/>
          </a:p>
        </p:txBody>
      </p:sp>
      <p:sp>
        <p:nvSpPr>
          <p:cNvPr id="3" name="Content Placeholder 2"/>
          <p:cNvSpPr>
            <a:spLocks noGrp="1"/>
          </p:cNvSpPr>
          <p:nvPr>
            <p:ph idx="1"/>
          </p:nvPr>
        </p:nvSpPr>
        <p:spPr/>
        <p:txBody>
          <a:bodyPr/>
          <a:lstStyle/>
          <a:p>
            <a:r>
              <a:rPr lang="en-US" sz="2000" b="1" i="1" dirty="0" smtClean="0">
                <a:solidFill>
                  <a:srgbClr val="C89400"/>
                </a:solidFill>
                <a:latin typeface="Times New Roman" pitchFamily="18" charset="0"/>
                <a:cs typeface="Times New Roman" pitchFamily="18" charset="0"/>
              </a:rPr>
              <a:t>Peace</a:t>
            </a:r>
            <a:endParaRPr lang="en-US" sz="2000" i="1" dirty="0" smtClean="0">
              <a:solidFill>
                <a:srgbClr val="C89400"/>
              </a:solidFill>
              <a:latin typeface="Times New Roman" pitchFamily="18" charset="0"/>
              <a:cs typeface="Times New Roman" pitchFamily="18" charset="0"/>
            </a:endParaRPr>
          </a:p>
          <a:p>
            <a:r>
              <a:rPr lang="en-US" sz="2000" dirty="0" err="1" smtClean="0">
                <a:solidFill>
                  <a:srgbClr val="C89400"/>
                </a:solidFill>
                <a:latin typeface="Times New Roman" pitchFamily="18" charset="0"/>
                <a:cs typeface="Times New Roman" pitchFamily="18" charset="0"/>
              </a:rPr>
              <a:t>pēs</a:t>
            </a:r>
            <a:r>
              <a:rPr lang="en-US" sz="2000" dirty="0" smtClean="0">
                <a:solidFill>
                  <a:srgbClr val="C89400"/>
                </a:solidFill>
                <a:latin typeface="Times New Roman" pitchFamily="18" charset="0"/>
                <a:cs typeface="Times New Roman" pitchFamily="18" charset="0"/>
              </a:rPr>
              <a:t> (</a:t>
            </a:r>
            <a:r>
              <a:rPr lang="he-IL" sz="2000" dirty="0" smtClean="0">
                <a:solidFill>
                  <a:srgbClr val="C89400"/>
                </a:solidFill>
                <a:latin typeface="Times New Roman" pitchFamily="18" charset="0"/>
                <a:cs typeface="Times New Roman" pitchFamily="18" charset="0"/>
              </a:rPr>
              <a:t>שׁלום</a:t>
            </a:r>
            <a:r>
              <a:rPr lang="vi-VN" sz="2000" dirty="0" smtClean="0">
                <a:solidFill>
                  <a:srgbClr val="C89400"/>
                </a:solidFill>
                <a:latin typeface="Times New Roman" pitchFamily="18" charset="0"/>
                <a:cs typeface="Times New Roman" pitchFamily="18" charset="0"/>
              </a:rPr>
              <a:t>, shālōm; εἰρήνη, eirḗne):</a:t>
            </a:r>
            <a:endParaRPr lang="en-US" sz="2000" dirty="0" smtClean="0">
              <a:solidFill>
                <a:srgbClr val="C89400"/>
              </a:solidFill>
              <a:latin typeface="Times New Roman" pitchFamily="18" charset="0"/>
              <a:cs typeface="Times New Roman" pitchFamily="18" charset="0"/>
            </a:endParaRPr>
          </a:p>
          <a:p>
            <a:r>
              <a:rPr lang="en-US" sz="2000" i="1" dirty="0" smtClean="0">
                <a:solidFill>
                  <a:srgbClr val="C89400"/>
                </a:solidFill>
                <a:latin typeface="Times New Roman" pitchFamily="18" charset="0"/>
                <a:cs typeface="Times New Roman" pitchFamily="18" charset="0"/>
              </a:rPr>
              <a:t>1. In the Old Testament:</a:t>
            </a:r>
          </a:p>
          <a:p>
            <a:r>
              <a:rPr lang="en-US" sz="2000" i="1" dirty="0" smtClean="0">
                <a:solidFill>
                  <a:srgbClr val="C89400"/>
                </a:solidFill>
                <a:latin typeface="Times New Roman" pitchFamily="18" charset="0"/>
                <a:cs typeface="Times New Roman" pitchFamily="18" charset="0"/>
              </a:rPr>
              <a:t>Is a condition of freedom from disturbance, whether outwardly, as of a nation from war or enemies, or inwardly, within the soul. The Hebrew word is </a:t>
            </a:r>
            <a:r>
              <a:rPr lang="en-US" sz="2000" i="1" dirty="0" err="1" smtClean="0">
                <a:solidFill>
                  <a:srgbClr val="C89400"/>
                </a:solidFill>
                <a:latin typeface="Times New Roman" pitchFamily="18" charset="0"/>
                <a:cs typeface="Times New Roman" pitchFamily="18" charset="0"/>
              </a:rPr>
              <a:t>shālōm</a:t>
            </a:r>
            <a:r>
              <a:rPr lang="en-US" sz="2000" i="1" dirty="0" smtClean="0">
                <a:solidFill>
                  <a:srgbClr val="C89400"/>
                </a:solidFill>
                <a:latin typeface="Times New Roman" pitchFamily="18" charset="0"/>
                <a:cs typeface="Times New Roman" pitchFamily="18" charset="0"/>
              </a:rPr>
              <a:t> (both adjective and substantive), meaning, primarily, “soundness,” “health,” but coming also to signify “prosperity,” well-being in general, all good in relation to both man and God. In early times, to a people harassed by foes, peace was the primary blessing. In </a:t>
            </a:r>
            <a:r>
              <a:rPr lang="en-US" sz="2000" i="1" u="sng" dirty="0" smtClean="0">
                <a:solidFill>
                  <a:srgbClr val="C89400"/>
                </a:solidFill>
                <a:latin typeface="Times New Roman" pitchFamily="18" charset="0"/>
                <a:cs typeface="Times New Roman" pitchFamily="18" charset="0"/>
              </a:rPr>
              <a:t>Psa_122:7, we have “peace” and “prosperity,” and in Psa_35:27; Psa_73:3, </a:t>
            </a:r>
            <a:r>
              <a:rPr lang="en-US" sz="2000" i="1" u="sng" dirty="0" err="1" smtClean="0">
                <a:solidFill>
                  <a:srgbClr val="C89400"/>
                </a:solidFill>
                <a:latin typeface="Times New Roman" pitchFamily="18" charset="0"/>
                <a:cs typeface="Times New Roman" pitchFamily="18" charset="0"/>
              </a:rPr>
              <a:t>shālōm</a:t>
            </a:r>
            <a:r>
              <a:rPr lang="en-US" sz="2000" i="1" u="sng" dirty="0" smtClean="0">
                <a:solidFill>
                  <a:srgbClr val="C89400"/>
                </a:solidFill>
                <a:latin typeface="Times New Roman" pitchFamily="18" charset="0"/>
                <a:cs typeface="Times New Roman" pitchFamily="18" charset="0"/>
              </a:rPr>
              <a:t> is translated “prosperity.” In 2Sa_11:7 the King James Version, David asked of Uriah “how </a:t>
            </a:r>
            <a:r>
              <a:rPr lang="en-US" sz="2000" i="1" u="sng" dirty="0" err="1" smtClean="0">
                <a:solidFill>
                  <a:srgbClr val="C89400"/>
                </a:solidFill>
                <a:latin typeface="Times New Roman" pitchFamily="18" charset="0"/>
                <a:cs typeface="Times New Roman" pitchFamily="18" charset="0"/>
              </a:rPr>
              <a:t>Joab</a:t>
            </a:r>
            <a:r>
              <a:rPr lang="en-US" sz="2000" i="1" u="sng" dirty="0" smtClean="0">
                <a:solidFill>
                  <a:srgbClr val="C89400"/>
                </a:solidFill>
                <a:latin typeface="Times New Roman" pitchFamily="18" charset="0"/>
                <a:cs typeface="Times New Roman" pitchFamily="18" charset="0"/>
              </a:rPr>
              <a:t> did” (margin “of the peace of </a:t>
            </a:r>
            <a:r>
              <a:rPr lang="en-US" sz="2000" i="1" u="sng" dirty="0" err="1" smtClean="0">
                <a:solidFill>
                  <a:srgbClr val="C89400"/>
                </a:solidFill>
                <a:latin typeface="Times New Roman" pitchFamily="18" charset="0"/>
                <a:cs typeface="Times New Roman" pitchFamily="18" charset="0"/>
              </a:rPr>
              <a:t>Joab</a:t>
            </a:r>
            <a:r>
              <a:rPr lang="en-US" sz="2000" i="1" u="sng" dirty="0" smtClean="0">
                <a:solidFill>
                  <a:srgbClr val="C89400"/>
                </a:solidFill>
                <a:latin typeface="Times New Roman" pitchFamily="18" charset="0"/>
                <a:cs typeface="Times New Roman" pitchFamily="18" charset="0"/>
              </a:rPr>
              <a:t>”), “and how the people did (the Revised Version (British and American) “fared,” literally, “of the peace of the people”), and how the war prospered” (literally, “and of the peace (welfare) of the war”).</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i="1" dirty="0" smtClean="0">
                <a:solidFill>
                  <a:srgbClr val="C89400"/>
                </a:solidFill>
                <a:latin typeface="Times New Roman" pitchFamily="18" charset="0"/>
                <a:cs typeface="Times New Roman" pitchFamily="18" charset="0"/>
              </a:rPr>
              <a:t>International Standard Bible Encyclopedia cont.</a:t>
            </a:r>
            <a:endParaRPr lang="en-US" sz="3200" dirty="0"/>
          </a:p>
        </p:txBody>
      </p:sp>
      <p:sp>
        <p:nvSpPr>
          <p:cNvPr id="3" name="Content Placeholder 2"/>
          <p:cNvSpPr>
            <a:spLocks noGrp="1"/>
          </p:cNvSpPr>
          <p:nvPr>
            <p:ph idx="1"/>
          </p:nvPr>
        </p:nvSpPr>
        <p:spPr/>
        <p:txBody>
          <a:bodyPr/>
          <a:lstStyle/>
          <a:p>
            <a:r>
              <a:rPr lang="en-US" sz="1600" i="1" dirty="0" smtClean="0">
                <a:solidFill>
                  <a:srgbClr val="C89400"/>
                </a:solidFill>
                <a:latin typeface="Times New Roman" pitchFamily="18" charset="0"/>
                <a:cs typeface="Times New Roman" pitchFamily="18" charset="0"/>
              </a:rPr>
              <a:t>(1) </a:t>
            </a:r>
            <a:r>
              <a:rPr lang="en-US" sz="1600" i="1" dirty="0" err="1" smtClean="0">
                <a:solidFill>
                  <a:srgbClr val="C89400"/>
                </a:solidFill>
                <a:latin typeface="Times New Roman" pitchFamily="18" charset="0"/>
                <a:cs typeface="Times New Roman" pitchFamily="18" charset="0"/>
              </a:rPr>
              <a:t>Shālōm</a:t>
            </a:r>
            <a:r>
              <a:rPr lang="en-US" sz="1600" i="1" dirty="0" smtClean="0">
                <a:solidFill>
                  <a:srgbClr val="C89400"/>
                </a:solidFill>
                <a:latin typeface="Times New Roman" pitchFamily="18" charset="0"/>
                <a:cs typeface="Times New Roman" pitchFamily="18" charset="0"/>
              </a:rPr>
              <a:t> was the common friendly greeting, used in asking after the health of anyone; also in farewells (</a:t>
            </a:r>
            <a:r>
              <a:rPr lang="en-US" sz="1600" i="1" u="sng" dirty="0" smtClean="0">
                <a:solidFill>
                  <a:srgbClr val="C89400"/>
                </a:solidFill>
                <a:latin typeface="Times New Roman" pitchFamily="18" charset="0"/>
                <a:cs typeface="Times New Roman" pitchFamily="18" charset="0"/>
              </a:rPr>
              <a:t>Gen_29:6, “Is it well with him?” (“Is there peace to him?”); Gen_43:23, “Peace be to you”; Gen_43:27, “He asked them of their welfare (of their peace)”; Jdg_6:23, “Yahweh said unto him, Peace be unto thee”; Jdg_18:15 (the King James Version “saluted him,” margin “Hebrew asked him of peace,” the Revised Version (British and American) “of his welfare”); Jdg_19:20, etc.). See also GREETING. (2) Peace from enemies (implying prosperity) was the great desire of the nation and was the gift of God to the people if they walked in His ways (Lev_26:6; Num_6:26, “Yahweh lift up his countenance upon thee, and give thee peace”; Psa_29:11; Isa_26:12, etc.). To “die in peace” was greatly to be desired (Gen_15:15; 1Ki_2:6; 2Ch_34:28, etc.). (3) Inward peace was the portion of the righteous who trusted in God (Job_22:21, “Acquaint now thyself with him, and be at peace (</a:t>
            </a:r>
            <a:r>
              <a:rPr lang="en-US" sz="1600" i="1" u="sng" dirty="0" err="1" smtClean="0">
                <a:solidFill>
                  <a:srgbClr val="C89400"/>
                </a:solidFill>
                <a:latin typeface="Times New Roman" pitchFamily="18" charset="0"/>
                <a:cs typeface="Times New Roman" pitchFamily="18" charset="0"/>
              </a:rPr>
              <a:t>shālōm</a:t>
            </a:r>
            <a:r>
              <a:rPr lang="en-US" sz="1600" i="1" u="sng" dirty="0" smtClean="0">
                <a:solidFill>
                  <a:srgbClr val="C89400"/>
                </a:solidFill>
                <a:latin typeface="Times New Roman" pitchFamily="18" charset="0"/>
                <a:cs typeface="Times New Roman" pitchFamily="18" charset="0"/>
              </a:rPr>
              <a:t>)”; Psa_4:8; Psa_85:8, “He will speak peace unto his people, and to his saints”; Psa_119:165; Pro_3:2, Pro_3:17; Isa_26:3, “Thou wilt keep him in perfect peace (Hebrew “peace, peace”), whose mind is stayed on thee; because he </a:t>
            </a:r>
            <a:r>
              <a:rPr lang="en-US" sz="1600" i="1" u="sng" dirty="0" err="1" smtClean="0">
                <a:solidFill>
                  <a:srgbClr val="C89400"/>
                </a:solidFill>
                <a:latin typeface="Times New Roman" pitchFamily="18" charset="0"/>
                <a:cs typeface="Times New Roman" pitchFamily="18" charset="0"/>
              </a:rPr>
              <a:t>trusteth</a:t>
            </a:r>
            <a:r>
              <a:rPr lang="en-US" sz="1600" i="1" u="sng" dirty="0" smtClean="0">
                <a:solidFill>
                  <a:srgbClr val="C89400"/>
                </a:solidFill>
                <a:latin typeface="Times New Roman" pitchFamily="18" charset="0"/>
                <a:cs typeface="Times New Roman" pitchFamily="18" charset="0"/>
              </a:rPr>
              <a:t> in thee”; Mal_2:5); also outward peace (Job_5:23, Job_5:24; Pro_16:7, etc.). (4) Peace was to be sought and followed by the righteous (Psa_34:14, “Seek peace, and pursue it”; Zec_8:16, Zec_8:19, “Love truth and peace”). (5) Peace should be a prominent feature of the Messianic times (Isa_2:4; Isa_9:6, “Prince of Peace”; Isa_11:6; Eze_34:25; Mic_4:2-4; Zec_9:10).</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i="1" dirty="0" smtClean="0">
                <a:solidFill>
                  <a:srgbClr val="C89400"/>
                </a:solidFill>
                <a:latin typeface="Times New Roman" pitchFamily="18" charset="0"/>
                <a:cs typeface="Times New Roman" pitchFamily="18" charset="0"/>
              </a:rPr>
              <a:t>International Standard Bible Encyclopedia cont.</a:t>
            </a:r>
            <a:endParaRPr lang="en-US" sz="3200" dirty="0"/>
          </a:p>
        </p:txBody>
      </p:sp>
      <p:sp>
        <p:nvSpPr>
          <p:cNvPr id="3" name="Content Placeholder 2"/>
          <p:cNvSpPr>
            <a:spLocks noGrp="1"/>
          </p:cNvSpPr>
          <p:nvPr>
            <p:ph idx="1"/>
          </p:nvPr>
        </p:nvSpPr>
        <p:spPr>
          <a:xfrm>
            <a:off x="457200" y="2057400"/>
            <a:ext cx="8229600" cy="4068763"/>
          </a:xfrm>
        </p:spPr>
        <p:txBody>
          <a:bodyPr/>
          <a:lstStyle/>
          <a:p>
            <a:r>
              <a:rPr lang="en-US" sz="2400" i="1" dirty="0" smtClean="0">
                <a:solidFill>
                  <a:srgbClr val="C89400"/>
                </a:solidFill>
                <a:latin typeface="Times New Roman" pitchFamily="18" charset="0"/>
                <a:cs typeface="Times New Roman" pitchFamily="18" charset="0"/>
              </a:rPr>
              <a:t>In the New Testament, where </a:t>
            </a:r>
            <a:r>
              <a:rPr lang="en-US" sz="2400" i="1" dirty="0" err="1" smtClean="0">
                <a:solidFill>
                  <a:srgbClr val="C89400"/>
                </a:solidFill>
                <a:latin typeface="Times New Roman" pitchFamily="18" charset="0"/>
                <a:cs typeface="Times New Roman" pitchFamily="18" charset="0"/>
              </a:rPr>
              <a:t>eirēne</a:t>
            </a:r>
            <a:r>
              <a:rPr lang="en-US" sz="2400" i="1" dirty="0" smtClean="0">
                <a:solidFill>
                  <a:srgbClr val="C89400"/>
                </a:solidFill>
                <a:latin typeface="Times New Roman" pitchFamily="18" charset="0"/>
                <a:cs typeface="Times New Roman" pitchFamily="18" charset="0"/>
              </a:rPr>
              <a:t>̄ has much the same meaning and usage as </a:t>
            </a:r>
            <a:r>
              <a:rPr lang="en-US" sz="2400" i="1" dirty="0" err="1" smtClean="0">
                <a:solidFill>
                  <a:srgbClr val="C89400"/>
                </a:solidFill>
                <a:latin typeface="Times New Roman" pitchFamily="18" charset="0"/>
                <a:cs typeface="Times New Roman" pitchFamily="18" charset="0"/>
              </a:rPr>
              <a:t>shālōm</a:t>
            </a:r>
            <a:r>
              <a:rPr lang="en-US" sz="2400" i="1" dirty="0" smtClean="0">
                <a:solidFill>
                  <a:srgbClr val="C89400"/>
                </a:solidFill>
                <a:latin typeface="Times New Roman" pitchFamily="18" charset="0"/>
                <a:cs typeface="Times New Roman" pitchFamily="18" charset="0"/>
              </a:rPr>
              <a:t> (for which it is employed in the Septuagint; compare </a:t>
            </a:r>
            <a:r>
              <a:rPr lang="en-US" sz="2400" i="1" u="sng" dirty="0" smtClean="0">
                <a:solidFill>
                  <a:srgbClr val="C89400"/>
                </a:solidFill>
                <a:latin typeface="Times New Roman" pitchFamily="18" charset="0"/>
                <a:cs typeface="Times New Roman" pitchFamily="18" charset="0"/>
              </a:rPr>
              <a:t>Luk_19:42, the Revised Version (British and American) “If thou </a:t>
            </a:r>
            <a:r>
              <a:rPr lang="en-US" sz="2400" i="1" u="sng" dirty="0" err="1" smtClean="0">
                <a:solidFill>
                  <a:srgbClr val="C89400"/>
                </a:solidFill>
                <a:latin typeface="Times New Roman" pitchFamily="18" charset="0"/>
                <a:cs typeface="Times New Roman" pitchFamily="18" charset="0"/>
              </a:rPr>
              <a:t>hadst</a:t>
            </a:r>
            <a:r>
              <a:rPr lang="en-US" sz="2400" i="1" u="sng" dirty="0" smtClean="0">
                <a:solidFill>
                  <a:srgbClr val="C89400"/>
                </a:solidFill>
                <a:latin typeface="Times New Roman" pitchFamily="18" charset="0"/>
                <a:cs typeface="Times New Roman" pitchFamily="18" charset="0"/>
              </a:rPr>
              <a:t> known ... the things which belong unto peace”), we have still the expectation of “peace” through the coming of the Christ (Luk_1:74, Luk_1:79; Luk_12:51) and also its fulfillment in the higher spiritual sense.</a:t>
            </a:r>
          </a:p>
          <a:p>
            <a:endParaRPr lang="en-US" sz="2000" i="1" dirty="0" smtClean="0">
              <a:solidFill>
                <a:srgbClr val="C89400"/>
              </a:solidFill>
              <a:latin typeface="Times New Roman" pitchFamily="18" charset="0"/>
              <a:cs typeface="Times New Roman" pitchFamily="18"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i="1" dirty="0" smtClean="0">
                <a:solidFill>
                  <a:srgbClr val="C89400"/>
                </a:solidFill>
                <a:latin typeface="Times New Roman" pitchFamily="18" charset="0"/>
                <a:cs typeface="Times New Roman" pitchFamily="18" charset="0"/>
              </a:rPr>
              <a:t>International Standard Bible Encyclopedia cont.</a:t>
            </a:r>
            <a:endParaRPr lang="en-US" sz="3200" dirty="0"/>
          </a:p>
        </p:txBody>
      </p:sp>
      <p:sp>
        <p:nvSpPr>
          <p:cNvPr id="3" name="Content Placeholder 2"/>
          <p:cNvSpPr>
            <a:spLocks noGrp="1"/>
          </p:cNvSpPr>
          <p:nvPr>
            <p:ph idx="1"/>
          </p:nvPr>
        </p:nvSpPr>
        <p:spPr/>
        <p:txBody>
          <a:bodyPr/>
          <a:lstStyle/>
          <a:p>
            <a:r>
              <a:rPr lang="en-US" sz="1400" i="1" dirty="0" smtClean="0">
                <a:solidFill>
                  <a:srgbClr val="C89400"/>
                </a:solidFill>
                <a:latin typeface="Times New Roman" pitchFamily="18" charset="0"/>
                <a:cs typeface="Times New Roman" pitchFamily="18" charset="0"/>
              </a:rPr>
              <a:t>2. In the New Testament:</a:t>
            </a:r>
          </a:p>
          <a:p>
            <a:r>
              <a:rPr lang="en-US" sz="1400" i="1" dirty="0" smtClean="0">
                <a:solidFill>
                  <a:srgbClr val="C89400"/>
                </a:solidFill>
                <a:latin typeface="Times New Roman" pitchFamily="18" charset="0"/>
                <a:cs typeface="Times New Roman" pitchFamily="18" charset="0"/>
              </a:rPr>
              <a:t>(1) The gospel in Christ is a message of peace from God to men (</a:t>
            </a:r>
            <a:r>
              <a:rPr lang="en-US" sz="1400" i="1" u="sng" dirty="0" smtClean="0">
                <a:solidFill>
                  <a:srgbClr val="C89400"/>
                </a:solidFill>
                <a:latin typeface="Times New Roman" pitchFamily="18" charset="0"/>
                <a:cs typeface="Times New Roman" pitchFamily="18" charset="0"/>
              </a:rPr>
              <a:t>Luk_2:14; Act_10:36, “preaching ... peace by Jesus Christ”). It is “peace with God through our Lord Jesus Christ,” in Rom_5:1; the King James Version Rom_10:15; peace between Jew and Gentile (Eph_2:14, Eph_2:15); an essential element in the spiritual kingdom of God (Rom_14:17). (2) It is to be cherished and followed by Christians. Jesus exhorted His disciples, “Have salt in yourselves, and be at peace one with another” (Mar_9:50); Paul exhorts, “Live in peace: and the God of love and peace shall be with you” (2Co_13:11; compare Rom_12:18; 1Co_7:15). (3) God is therefore “the God of peace,” the Author and Giver of all good (“peace” including every blessing) very frequently (e.g. Rom_15:33; Rom_16:20; 2Th_3:16, etc., “the Lord of peace”). “Peace from God our Father and the Lord Jesus Christ” is a common apostolic wish or salutation (compare 1Co_1:3; 2Co_1:2, etc.). (4) We have also “peace” as a greeting (Mat_10:13; Luk_10:5); “a son of peace” (Luk_10:6) is one worthy of it, in sympathy with it; the Lord's own greeting to His disciples was “Peace be unto you” (Luk_24:36; Joh_20:19, Joh_20:21, Joh_20:26), and ere He left them He gave them specially His blessing of “Peace” (Joh_14:27); we have also frequently “Go in peace” (Mar_5:34; Luk_7:50). In Luk_19:38, we have “peace in heaven” (in the acclamation of Jesus on His Messianic entry of Jerusalem). (5) The peace that Christ brought is primarily spiritual peace from and with God, peace in the heart, peace as the disposition or spirit. He said that He did not come “to send peace on the earth, but a sword,” referring to the searching nature of His call and the divisions and clearances it would create. But, of course, the spirit of the gospel and of the Christian is one of peace, and it is a Christian duty to seek to bring war and strife everywhere to an end. This is represented as the ultimate result of the gospel and Spirit of Christ; universal and permanent peace can come only as that Spirit rules in men's hearts.</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i="1" dirty="0" smtClean="0">
                <a:solidFill>
                  <a:srgbClr val="C89400"/>
                </a:solidFill>
                <a:latin typeface="Times New Roman" pitchFamily="18" charset="0"/>
                <a:cs typeface="Times New Roman" pitchFamily="18" charset="0"/>
              </a:rPr>
              <a:t>International Standard Bible Encyclopedia cont.</a:t>
            </a:r>
            <a:endParaRPr lang="en-US" sz="3200" dirty="0"/>
          </a:p>
        </p:txBody>
      </p:sp>
      <p:sp>
        <p:nvSpPr>
          <p:cNvPr id="3" name="Content Placeholder 2"/>
          <p:cNvSpPr>
            <a:spLocks noGrp="1"/>
          </p:cNvSpPr>
          <p:nvPr>
            <p:ph idx="1"/>
          </p:nvPr>
        </p:nvSpPr>
        <p:spPr/>
        <p:txBody>
          <a:bodyPr/>
          <a:lstStyle/>
          <a:p>
            <a:r>
              <a:rPr lang="en-US" sz="1600" i="1" dirty="0" smtClean="0">
                <a:solidFill>
                  <a:srgbClr val="C89400"/>
                </a:solidFill>
                <a:latin typeface="Times New Roman" pitchFamily="18" charset="0"/>
                <a:cs typeface="Times New Roman" pitchFamily="18" charset="0"/>
              </a:rPr>
              <a:t>“Peace” in the sense of silence, to hold one's peace, etc., is in the Old Testament generally the translation of </a:t>
            </a:r>
            <a:r>
              <a:rPr lang="en-US" sz="1600" i="1" dirty="0" err="1" smtClean="0">
                <a:solidFill>
                  <a:srgbClr val="C89400"/>
                </a:solidFill>
                <a:latin typeface="Times New Roman" pitchFamily="18" charset="0"/>
                <a:cs typeface="Times New Roman" pitchFamily="18" charset="0"/>
              </a:rPr>
              <a:t>ḥārash</a:t>
            </a:r>
            <a:r>
              <a:rPr lang="en-US" sz="1600" i="1" dirty="0" smtClean="0">
                <a:solidFill>
                  <a:srgbClr val="C89400"/>
                </a:solidFill>
                <a:latin typeface="Times New Roman" pitchFamily="18" charset="0"/>
                <a:cs typeface="Times New Roman" pitchFamily="18" charset="0"/>
              </a:rPr>
              <a:t>, “to be still, or silent” (</a:t>
            </a:r>
            <a:r>
              <a:rPr lang="en-US" sz="1600" i="1" u="sng" dirty="0" smtClean="0">
                <a:solidFill>
                  <a:srgbClr val="C89400"/>
                </a:solidFill>
                <a:latin typeface="Times New Roman" pitchFamily="18" charset="0"/>
                <a:cs typeface="Times New Roman" pitchFamily="18" charset="0"/>
              </a:rPr>
              <a:t>Gen_24:21; Gen_34:5; Job_11:3); also of </a:t>
            </a:r>
            <a:r>
              <a:rPr lang="en-US" sz="1600" i="1" u="sng" dirty="0" err="1" smtClean="0">
                <a:solidFill>
                  <a:srgbClr val="C89400"/>
                </a:solidFill>
                <a:latin typeface="Times New Roman" pitchFamily="18" charset="0"/>
                <a:cs typeface="Times New Roman" pitchFamily="18" charset="0"/>
              </a:rPr>
              <a:t>ḥāshāh</a:t>
            </a:r>
            <a:r>
              <a:rPr lang="en-US" sz="1600" i="1" u="sng" dirty="0" smtClean="0">
                <a:solidFill>
                  <a:srgbClr val="C89400"/>
                </a:solidFill>
                <a:latin typeface="Times New Roman" pitchFamily="18" charset="0"/>
                <a:cs typeface="Times New Roman" pitchFamily="18" charset="0"/>
              </a:rPr>
              <a:t>, “to hush,” “to be silent” (2Ki_2:3, 2Ki_2:5; Psa_39:2), and of other words. In Job_29:10 (“The nobles held their peace,” the King James Version), it is </a:t>
            </a:r>
            <a:r>
              <a:rPr lang="en-US" sz="1600" i="1" u="sng" dirty="0" err="1" smtClean="0">
                <a:solidFill>
                  <a:srgbClr val="C89400"/>
                </a:solidFill>
                <a:latin typeface="Times New Roman" pitchFamily="18" charset="0"/>
                <a:cs typeface="Times New Roman" pitchFamily="18" charset="0"/>
              </a:rPr>
              <a:t>ḳōl</a:t>
            </a:r>
            <a:r>
              <a:rPr lang="en-US" sz="1600" i="1" u="sng" dirty="0" smtClean="0">
                <a:solidFill>
                  <a:srgbClr val="C89400"/>
                </a:solidFill>
                <a:latin typeface="Times New Roman" pitchFamily="18" charset="0"/>
                <a:cs typeface="Times New Roman" pitchFamily="18" charset="0"/>
              </a:rPr>
              <a:t>, “voice.”</a:t>
            </a:r>
          </a:p>
          <a:p>
            <a:r>
              <a:rPr lang="en-US" sz="1600" i="1" dirty="0" smtClean="0">
                <a:solidFill>
                  <a:srgbClr val="C89400"/>
                </a:solidFill>
                <a:latin typeface="Times New Roman" pitchFamily="18" charset="0"/>
                <a:cs typeface="Times New Roman" pitchFamily="18" charset="0"/>
              </a:rPr>
              <a:t>In the New Testament we have </a:t>
            </a:r>
            <a:r>
              <a:rPr lang="en-US" sz="1600" i="1" dirty="0" err="1" smtClean="0">
                <a:solidFill>
                  <a:srgbClr val="C89400"/>
                </a:solidFill>
                <a:latin typeface="Times New Roman" pitchFamily="18" charset="0"/>
                <a:cs typeface="Times New Roman" pitchFamily="18" charset="0"/>
              </a:rPr>
              <a:t>siōpáo</a:t>
            </a:r>
            <a:r>
              <a:rPr lang="en-US" sz="1600" i="1" dirty="0" smtClean="0">
                <a:solidFill>
                  <a:srgbClr val="C89400"/>
                </a:solidFill>
                <a:latin typeface="Times New Roman" pitchFamily="18" charset="0"/>
                <a:cs typeface="Times New Roman" pitchFamily="18" charset="0"/>
              </a:rPr>
              <a:t>̄, “to be silent,” “to cease speaking” (</a:t>
            </a:r>
            <a:r>
              <a:rPr lang="en-US" sz="1600" i="1" u="sng" dirty="0" smtClean="0">
                <a:solidFill>
                  <a:srgbClr val="C89400"/>
                </a:solidFill>
                <a:latin typeface="Times New Roman" pitchFamily="18" charset="0"/>
                <a:cs typeface="Times New Roman" pitchFamily="18" charset="0"/>
              </a:rPr>
              <a:t>Mat_20:31; Mat_26:63; Act_18:9, etc.); </a:t>
            </a:r>
            <a:r>
              <a:rPr lang="en-US" sz="1600" i="1" u="sng" dirty="0" err="1" smtClean="0">
                <a:solidFill>
                  <a:srgbClr val="C89400"/>
                </a:solidFill>
                <a:latin typeface="Times New Roman" pitchFamily="18" charset="0"/>
                <a:cs typeface="Times New Roman" pitchFamily="18" charset="0"/>
              </a:rPr>
              <a:t>sigáo</a:t>
            </a:r>
            <a:r>
              <a:rPr lang="en-US" sz="1600" i="1" u="sng" dirty="0" smtClean="0">
                <a:solidFill>
                  <a:srgbClr val="C89400"/>
                </a:solidFill>
                <a:latin typeface="Times New Roman" pitchFamily="18" charset="0"/>
                <a:cs typeface="Times New Roman" pitchFamily="18" charset="0"/>
              </a:rPr>
              <a:t>̄, “to be silent,” “not to speak” (Luk_20:26; Act_12:17); </a:t>
            </a:r>
            <a:r>
              <a:rPr lang="en-US" sz="1600" i="1" u="sng" dirty="0" err="1" smtClean="0">
                <a:solidFill>
                  <a:srgbClr val="C89400"/>
                </a:solidFill>
                <a:latin typeface="Times New Roman" pitchFamily="18" charset="0"/>
                <a:cs typeface="Times New Roman" pitchFamily="18" charset="0"/>
              </a:rPr>
              <a:t>hēsucházo</a:t>
            </a:r>
            <a:r>
              <a:rPr lang="en-US" sz="1600" i="1" u="sng" dirty="0" smtClean="0">
                <a:solidFill>
                  <a:srgbClr val="C89400"/>
                </a:solidFill>
                <a:latin typeface="Times New Roman" pitchFamily="18" charset="0"/>
                <a:cs typeface="Times New Roman" pitchFamily="18" charset="0"/>
              </a:rPr>
              <a:t>, “to be quiet” (Luk_14:4; Act_11:18); </a:t>
            </a:r>
            <a:r>
              <a:rPr lang="en-US" sz="1600" i="1" u="sng" dirty="0" err="1" smtClean="0">
                <a:solidFill>
                  <a:srgbClr val="C89400"/>
                </a:solidFill>
                <a:latin typeface="Times New Roman" pitchFamily="18" charset="0"/>
                <a:cs typeface="Times New Roman" pitchFamily="18" charset="0"/>
              </a:rPr>
              <a:t>phimóo</a:t>
            </a:r>
            <a:r>
              <a:rPr lang="en-US" sz="1600" i="1" u="sng" dirty="0" smtClean="0">
                <a:solidFill>
                  <a:srgbClr val="C89400"/>
                </a:solidFill>
                <a:latin typeface="Times New Roman" pitchFamily="18" charset="0"/>
                <a:cs typeface="Times New Roman" pitchFamily="18" charset="0"/>
              </a:rPr>
              <a:t>̄, “to muzzle or gag” (Mar_1:25; Luk_4:35).</a:t>
            </a:r>
          </a:p>
          <a:p>
            <a:r>
              <a:rPr lang="en-US" sz="1600" i="1" dirty="0" smtClean="0">
                <a:solidFill>
                  <a:srgbClr val="C89400"/>
                </a:solidFill>
                <a:latin typeface="Times New Roman" pitchFamily="18" charset="0"/>
                <a:cs typeface="Times New Roman" pitchFamily="18" charset="0"/>
              </a:rPr>
              <a:t>In Apocrypha </a:t>
            </a:r>
            <a:r>
              <a:rPr lang="en-US" sz="1600" i="1" dirty="0" err="1" smtClean="0">
                <a:solidFill>
                  <a:srgbClr val="C89400"/>
                </a:solidFill>
                <a:latin typeface="Times New Roman" pitchFamily="18" charset="0"/>
                <a:cs typeface="Times New Roman" pitchFamily="18" charset="0"/>
              </a:rPr>
              <a:t>eirēne</a:t>
            </a:r>
            <a:r>
              <a:rPr lang="en-US" sz="1600" i="1" dirty="0" smtClean="0">
                <a:solidFill>
                  <a:srgbClr val="C89400"/>
                </a:solidFill>
                <a:latin typeface="Times New Roman" pitchFamily="18" charset="0"/>
                <a:cs typeface="Times New Roman" pitchFamily="18" charset="0"/>
              </a:rPr>
              <a:t>̄ is frequent, mostly in the sense of peace from war or strife (</a:t>
            </a:r>
            <a:r>
              <a:rPr lang="en-US" sz="1600" i="1" dirty="0" err="1" smtClean="0">
                <a:solidFill>
                  <a:srgbClr val="C89400"/>
                </a:solidFill>
                <a:latin typeface="Times New Roman" pitchFamily="18" charset="0"/>
                <a:cs typeface="Times New Roman" pitchFamily="18" charset="0"/>
              </a:rPr>
              <a:t>Tobit</a:t>
            </a:r>
            <a:r>
              <a:rPr lang="en-US" sz="1600" i="1" dirty="0" smtClean="0">
                <a:solidFill>
                  <a:srgbClr val="C89400"/>
                </a:solidFill>
                <a:latin typeface="Times New Roman" pitchFamily="18" charset="0"/>
                <a:cs typeface="Times New Roman" pitchFamily="18" charset="0"/>
              </a:rPr>
              <a:t> 13:14; Judith 3:1; </a:t>
            </a:r>
            <a:r>
              <a:rPr lang="en-US" sz="1600" i="1" dirty="0" err="1" smtClean="0">
                <a:solidFill>
                  <a:srgbClr val="C89400"/>
                </a:solidFill>
                <a:latin typeface="Times New Roman" pitchFamily="18" charset="0"/>
                <a:cs typeface="Times New Roman" pitchFamily="18" charset="0"/>
              </a:rPr>
              <a:t>Ecclesiasticus</a:t>
            </a:r>
            <a:r>
              <a:rPr lang="en-US" sz="1600" i="1" dirty="0" smtClean="0">
                <a:solidFill>
                  <a:srgbClr val="C89400"/>
                </a:solidFill>
                <a:latin typeface="Times New Roman" pitchFamily="18" charset="0"/>
                <a:cs typeface="Times New Roman" pitchFamily="18" charset="0"/>
              </a:rPr>
              <a:t> 13:18; 1 </a:t>
            </a:r>
            <a:r>
              <a:rPr lang="en-US" sz="1600" i="1" dirty="0" err="1" smtClean="0">
                <a:solidFill>
                  <a:srgbClr val="C89400"/>
                </a:solidFill>
                <a:latin typeface="Times New Roman" pitchFamily="18" charset="0"/>
                <a:cs typeface="Times New Roman" pitchFamily="18" charset="0"/>
              </a:rPr>
              <a:t>Macc</a:t>
            </a:r>
            <a:r>
              <a:rPr lang="en-US" sz="1600" i="1" dirty="0" smtClean="0">
                <a:solidFill>
                  <a:srgbClr val="C89400"/>
                </a:solidFill>
                <a:latin typeface="Times New Roman" pitchFamily="18" charset="0"/>
                <a:cs typeface="Times New Roman" pitchFamily="18" charset="0"/>
              </a:rPr>
              <a:t> 5:54; 6:49; 2 </a:t>
            </a:r>
            <a:r>
              <a:rPr lang="en-US" sz="1600" i="1" dirty="0" err="1" smtClean="0">
                <a:solidFill>
                  <a:srgbClr val="C89400"/>
                </a:solidFill>
                <a:latin typeface="Times New Roman" pitchFamily="18" charset="0"/>
                <a:cs typeface="Times New Roman" pitchFamily="18" charset="0"/>
              </a:rPr>
              <a:t>Macc</a:t>
            </a:r>
            <a:r>
              <a:rPr lang="en-US" sz="1600" i="1" dirty="0" smtClean="0">
                <a:solidFill>
                  <a:srgbClr val="C89400"/>
                </a:solidFill>
                <a:latin typeface="Times New Roman" pitchFamily="18" charset="0"/>
                <a:cs typeface="Times New Roman" pitchFamily="18" charset="0"/>
              </a:rPr>
              <a:t> 14:6, </a:t>
            </a:r>
            <a:r>
              <a:rPr lang="en-US" sz="1600" i="1" dirty="0" err="1" smtClean="0">
                <a:solidFill>
                  <a:srgbClr val="C89400"/>
                </a:solidFill>
                <a:latin typeface="Times New Roman" pitchFamily="18" charset="0"/>
                <a:cs typeface="Times New Roman" pitchFamily="18" charset="0"/>
              </a:rPr>
              <a:t>eustátheia</a:t>
            </a:r>
            <a:r>
              <a:rPr lang="en-US" sz="1600" i="1" dirty="0" smtClean="0">
                <a:solidFill>
                  <a:srgbClr val="C89400"/>
                </a:solidFill>
                <a:latin typeface="Times New Roman" pitchFamily="18" charset="0"/>
                <a:cs typeface="Times New Roman" pitchFamily="18" charset="0"/>
              </a:rPr>
              <a:t> = “</a:t>
            </a:r>
            <a:r>
              <a:rPr lang="en-US" sz="1600" i="1" dirty="0" err="1" smtClean="0">
                <a:solidFill>
                  <a:srgbClr val="C89400"/>
                </a:solidFill>
                <a:latin typeface="Times New Roman" pitchFamily="18" charset="0"/>
                <a:cs typeface="Times New Roman" pitchFamily="18" charset="0"/>
              </a:rPr>
              <a:t>tranquillity</a:t>
            </a:r>
            <a:r>
              <a:rPr lang="en-US" sz="1600" i="1" dirty="0" smtClean="0">
                <a:solidFill>
                  <a:srgbClr val="C89400"/>
                </a:solidFill>
                <a:latin typeface="Times New Roman" pitchFamily="18" charset="0"/>
                <a:cs typeface="Times New Roman" pitchFamily="18" charset="0"/>
              </a:rPr>
              <a:t>”).</a:t>
            </a:r>
          </a:p>
          <a:p>
            <a:r>
              <a:rPr lang="en-US" sz="1600" i="1" dirty="0" smtClean="0">
                <a:solidFill>
                  <a:srgbClr val="C89400"/>
                </a:solidFill>
                <a:latin typeface="Times New Roman" pitchFamily="18" charset="0"/>
                <a:cs typeface="Times New Roman" pitchFamily="18" charset="0"/>
              </a:rPr>
              <a:t>The Revised Version (British and American) has “peace” for “tongue” (</a:t>
            </a:r>
            <a:r>
              <a:rPr lang="en-US" sz="1600" i="1" u="sng" dirty="0" smtClean="0">
                <a:solidFill>
                  <a:srgbClr val="C89400"/>
                </a:solidFill>
                <a:latin typeface="Times New Roman" pitchFamily="18" charset="0"/>
                <a:cs typeface="Times New Roman" pitchFamily="18" charset="0"/>
              </a:rPr>
              <a:t>Est_7:4; Job_6:24; Amo_6:10; Hab_1:13); “at peace with me” for “perfect” (Isa_42:19, margin “made perfect” or “recompensed”); “security” instead of “peaceably” and “peace” (Dan_8:25; Dan_11:21, Dan_11:24); “came in peace to the city,” for “came to </a:t>
            </a:r>
            <a:r>
              <a:rPr lang="en-US" sz="1600" i="1" u="sng" dirty="0" err="1" smtClean="0">
                <a:solidFill>
                  <a:srgbClr val="C89400"/>
                </a:solidFill>
                <a:latin typeface="Times New Roman" pitchFamily="18" charset="0"/>
                <a:cs typeface="Times New Roman" pitchFamily="18" charset="0"/>
              </a:rPr>
              <a:t>Shalem</a:t>
            </a:r>
            <a:r>
              <a:rPr lang="en-US" sz="1600" i="1" u="sng" dirty="0" smtClean="0">
                <a:solidFill>
                  <a:srgbClr val="C89400"/>
                </a:solidFill>
                <a:latin typeface="Times New Roman" pitchFamily="18" charset="0"/>
                <a:cs typeface="Times New Roman" pitchFamily="18" charset="0"/>
              </a:rPr>
              <a:t>, a city” (Gen_33:18); “it was for my peace” instead of “for peace” (Isa_38:17); “when they are in peace,” for “and that which should have been for their welfare” (Psa_69:22).</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b="1" i="1" dirty="0">
                <a:solidFill>
                  <a:srgbClr val="C89400"/>
                </a:solidFill>
                <a:latin typeface="Times New Roman" pitchFamily="18" charset="0"/>
                <a:cs typeface="Times New Roman" pitchFamily="18" charset="0"/>
              </a:rPr>
              <a:t>Put On Whole Armor of God</a:t>
            </a:r>
          </a:p>
        </p:txBody>
      </p:sp>
      <p:sp>
        <p:nvSpPr>
          <p:cNvPr id="7171" name="Rectangle 3"/>
          <p:cNvSpPr>
            <a:spLocks noGrp="1" noChangeArrowheads="1"/>
          </p:cNvSpPr>
          <p:nvPr>
            <p:ph type="body" idx="1"/>
          </p:nvPr>
        </p:nvSpPr>
        <p:spPr>
          <a:xfrm>
            <a:off x="457200" y="1524000"/>
            <a:ext cx="8229600" cy="4602163"/>
          </a:xfrm>
        </p:spPr>
        <p:txBody>
          <a:bodyPr/>
          <a:lstStyle/>
          <a:p>
            <a:r>
              <a:rPr lang="en-US" sz="2400" i="1" dirty="0">
                <a:solidFill>
                  <a:srgbClr val="C89400"/>
                </a:solidFill>
                <a:latin typeface="Times New Roman" pitchFamily="18" charset="0"/>
                <a:cs typeface="Times New Roman" pitchFamily="18" charset="0"/>
              </a:rPr>
              <a:t>Eph 6:10  Finally, my brethren, be strong in the Lord, and in the power of his might. </a:t>
            </a:r>
          </a:p>
          <a:p>
            <a:r>
              <a:rPr lang="en-US" sz="2400" i="1" dirty="0">
                <a:solidFill>
                  <a:srgbClr val="C89400"/>
                </a:solidFill>
                <a:latin typeface="Times New Roman" pitchFamily="18" charset="0"/>
                <a:cs typeface="Times New Roman" pitchFamily="18" charset="0"/>
              </a:rPr>
              <a:t>Eph 6:11  Put on the whole </a:t>
            </a:r>
            <a:r>
              <a:rPr lang="en-US" sz="2400" i="1" dirty="0" err="1">
                <a:solidFill>
                  <a:srgbClr val="C89400"/>
                </a:solidFill>
                <a:latin typeface="Times New Roman" pitchFamily="18" charset="0"/>
                <a:cs typeface="Times New Roman" pitchFamily="18" charset="0"/>
              </a:rPr>
              <a:t>armour</a:t>
            </a:r>
            <a:r>
              <a:rPr lang="en-US" sz="2400" i="1" dirty="0">
                <a:solidFill>
                  <a:srgbClr val="C89400"/>
                </a:solidFill>
                <a:latin typeface="Times New Roman" pitchFamily="18" charset="0"/>
                <a:cs typeface="Times New Roman" pitchFamily="18" charset="0"/>
              </a:rPr>
              <a:t> of God, that ye may be able to stand against the wiles of the devil. </a:t>
            </a:r>
          </a:p>
          <a:p>
            <a:r>
              <a:rPr lang="en-US" sz="2400" i="1" dirty="0">
                <a:solidFill>
                  <a:srgbClr val="C89400"/>
                </a:solidFill>
                <a:latin typeface="Times New Roman" pitchFamily="18" charset="0"/>
                <a:cs typeface="Times New Roman" pitchFamily="18" charset="0"/>
              </a:rPr>
              <a:t>Eph 6:12  For we wrestle not against flesh and blood, but against principalities, against powers, against the rulers of the darkness of this world, against spiritual wickedness in high [places]. </a:t>
            </a:r>
          </a:p>
          <a:p>
            <a:r>
              <a:rPr lang="en-US" sz="2400" i="1" dirty="0">
                <a:solidFill>
                  <a:srgbClr val="C89400"/>
                </a:solidFill>
                <a:latin typeface="Times New Roman" pitchFamily="18" charset="0"/>
                <a:cs typeface="Times New Roman" pitchFamily="18" charset="0"/>
              </a:rPr>
              <a:t>Eph 6:13  Wherefore take unto you the whole </a:t>
            </a:r>
            <a:r>
              <a:rPr lang="en-US" sz="2400" i="1" dirty="0" err="1">
                <a:solidFill>
                  <a:srgbClr val="C89400"/>
                </a:solidFill>
                <a:latin typeface="Times New Roman" pitchFamily="18" charset="0"/>
                <a:cs typeface="Times New Roman" pitchFamily="18" charset="0"/>
              </a:rPr>
              <a:t>armour</a:t>
            </a:r>
            <a:r>
              <a:rPr lang="en-US" sz="2400" i="1" dirty="0">
                <a:solidFill>
                  <a:srgbClr val="C89400"/>
                </a:solidFill>
                <a:latin typeface="Times New Roman" pitchFamily="18" charset="0"/>
                <a:cs typeface="Times New Roman" pitchFamily="18" charset="0"/>
              </a:rPr>
              <a:t> of God, that ye may be able to withstand in the evil day, and having done all, to stand. </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i="1" dirty="0" smtClean="0">
                <a:solidFill>
                  <a:srgbClr val="C89400"/>
                </a:solidFill>
                <a:latin typeface="Times New Roman" pitchFamily="18" charset="0"/>
                <a:cs typeface="Times New Roman" pitchFamily="18" charset="0"/>
              </a:rPr>
              <a:t>Nave’s Topical Bible</a:t>
            </a:r>
            <a:endParaRPr lang="en-US" dirty="0"/>
          </a:p>
        </p:txBody>
      </p:sp>
      <p:sp>
        <p:nvSpPr>
          <p:cNvPr id="5" name="Content Placeholder 4"/>
          <p:cNvSpPr>
            <a:spLocks noGrp="1"/>
          </p:cNvSpPr>
          <p:nvPr>
            <p:ph sz="half" idx="1"/>
          </p:nvPr>
        </p:nvSpPr>
        <p:spPr/>
        <p:txBody>
          <a:bodyPr/>
          <a:lstStyle/>
          <a:p>
            <a:r>
              <a:rPr lang="en-US" sz="2200" b="1" i="1" dirty="0" smtClean="0">
                <a:solidFill>
                  <a:srgbClr val="C89400"/>
                </a:solidFill>
                <a:latin typeface="Times New Roman" pitchFamily="18" charset="0"/>
                <a:cs typeface="Times New Roman" pitchFamily="18" charset="0"/>
              </a:rPr>
              <a:t>Peace</a:t>
            </a:r>
          </a:p>
          <a:p>
            <a:r>
              <a:rPr lang="en-US" sz="2200" b="1" i="1" dirty="0" smtClean="0">
                <a:solidFill>
                  <a:srgbClr val="C89400"/>
                </a:solidFill>
                <a:latin typeface="Times New Roman" pitchFamily="18" charset="0"/>
                <a:cs typeface="Times New Roman" pitchFamily="18" charset="0"/>
              </a:rPr>
              <a:t>Exemplified:</a:t>
            </a:r>
          </a:p>
          <a:p>
            <a:r>
              <a:rPr lang="en-US" sz="2200" b="1" i="1" dirty="0" smtClean="0">
                <a:solidFill>
                  <a:srgbClr val="C89400"/>
                </a:solidFill>
                <a:latin typeface="Times New Roman" pitchFamily="18" charset="0"/>
                <a:cs typeface="Times New Roman" pitchFamily="18" charset="0"/>
              </a:rPr>
              <a:t>By Abraham</a:t>
            </a:r>
          </a:p>
          <a:p>
            <a:pPr lvl="1"/>
            <a:r>
              <a:rPr lang="en-US" sz="2200" i="1" u="sng" dirty="0" smtClean="0">
                <a:solidFill>
                  <a:srgbClr val="C89400"/>
                </a:solidFill>
                <a:latin typeface="Times New Roman" pitchFamily="18" charset="0"/>
                <a:cs typeface="Times New Roman" pitchFamily="18" charset="0"/>
              </a:rPr>
              <a:t>Gen_13:8-9</a:t>
            </a:r>
          </a:p>
          <a:p>
            <a:r>
              <a:rPr lang="en-US" sz="2200" b="1" i="1" dirty="0" smtClean="0">
                <a:solidFill>
                  <a:srgbClr val="C89400"/>
                </a:solidFill>
                <a:latin typeface="Times New Roman" pitchFamily="18" charset="0"/>
                <a:cs typeface="Times New Roman" pitchFamily="18" charset="0"/>
              </a:rPr>
              <a:t>By </a:t>
            </a:r>
            <a:r>
              <a:rPr lang="en-US" sz="2200" b="1" i="1" dirty="0" err="1" smtClean="0">
                <a:solidFill>
                  <a:srgbClr val="C89400"/>
                </a:solidFill>
                <a:latin typeface="Times New Roman" pitchFamily="18" charset="0"/>
                <a:cs typeface="Times New Roman" pitchFamily="18" charset="0"/>
              </a:rPr>
              <a:t>Abimelech</a:t>
            </a:r>
            <a:endParaRPr lang="en-US" sz="2200" b="1" i="1" dirty="0" smtClean="0">
              <a:solidFill>
                <a:srgbClr val="C89400"/>
              </a:solidFill>
              <a:latin typeface="Times New Roman" pitchFamily="18" charset="0"/>
              <a:cs typeface="Times New Roman" pitchFamily="18" charset="0"/>
            </a:endParaRPr>
          </a:p>
          <a:p>
            <a:pPr lvl="1"/>
            <a:r>
              <a:rPr lang="en-US" sz="2200" i="1" u="sng" dirty="0" smtClean="0">
                <a:solidFill>
                  <a:srgbClr val="C89400"/>
                </a:solidFill>
                <a:latin typeface="Times New Roman" pitchFamily="18" charset="0"/>
                <a:cs typeface="Times New Roman" pitchFamily="18" charset="0"/>
              </a:rPr>
              <a:t>Gen_26:29</a:t>
            </a:r>
          </a:p>
          <a:p>
            <a:r>
              <a:rPr lang="en-US" sz="2200" b="1" i="1" dirty="0" smtClean="0">
                <a:solidFill>
                  <a:srgbClr val="C89400"/>
                </a:solidFill>
                <a:latin typeface="Times New Roman" pitchFamily="18" charset="0"/>
                <a:cs typeface="Times New Roman" pitchFamily="18" charset="0"/>
              </a:rPr>
              <a:t>By Mordecai</a:t>
            </a:r>
          </a:p>
          <a:p>
            <a:pPr lvl="1"/>
            <a:r>
              <a:rPr lang="en-US" sz="2200" i="1" u="sng" dirty="0" smtClean="0">
                <a:solidFill>
                  <a:srgbClr val="C89400"/>
                </a:solidFill>
                <a:latin typeface="Times New Roman" pitchFamily="18" charset="0"/>
                <a:cs typeface="Times New Roman" pitchFamily="18" charset="0"/>
              </a:rPr>
              <a:t>Est_10:3</a:t>
            </a:r>
          </a:p>
          <a:p>
            <a:r>
              <a:rPr lang="en-US" sz="2200" b="1" i="1" dirty="0" smtClean="0">
                <a:solidFill>
                  <a:srgbClr val="C89400"/>
                </a:solidFill>
                <a:latin typeface="Times New Roman" pitchFamily="18" charset="0"/>
                <a:cs typeface="Times New Roman" pitchFamily="18" charset="0"/>
              </a:rPr>
              <a:t>By David</a:t>
            </a:r>
          </a:p>
          <a:p>
            <a:pPr lvl="1"/>
            <a:r>
              <a:rPr lang="en-US" sz="2200" i="1" u="sng" dirty="0" smtClean="0">
                <a:solidFill>
                  <a:srgbClr val="C89400"/>
                </a:solidFill>
                <a:latin typeface="Times New Roman" pitchFamily="18" charset="0"/>
                <a:cs typeface="Times New Roman" pitchFamily="18" charset="0"/>
              </a:rPr>
              <a:t>Psa_120:7</a:t>
            </a:r>
          </a:p>
        </p:txBody>
      </p:sp>
      <p:sp>
        <p:nvSpPr>
          <p:cNvPr id="6" name="Content Placeholder 5"/>
          <p:cNvSpPr>
            <a:spLocks noGrp="1"/>
          </p:cNvSpPr>
          <p:nvPr>
            <p:ph sz="half" idx="2"/>
          </p:nvPr>
        </p:nvSpPr>
        <p:spPr/>
        <p:txBody>
          <a:bodyPr/>
          <a:lstStyle/>
          <a:p>
            <a:r>
              <a:rPr lang="en-US" sz="2000" i="1" dirty="0" smtClean="0">
                <a:solidFill>
                  <a:srgbClr val="C89400"/>
                </a:solidFill>
                <a:latin typeface="Times New Roman" pitchFamily="18" charset="0"/>
                <a:cs typeface="Times New Roman" pitchFamily="18" charset="0"/>
              </a:rPr>
              <a:t>See Charitableness; Nation, Peace of</a:t>
            </a:r>
          </a:p>
          <a:p>
            <a:r>
              <a:rPr lang="en-US" sz="2000" b="1" i="1" dirty="0" smtClean="0">
                <a:solidFill>
                  <a:srgbClr val="C89400"/>
                </a:solidFill>
                <a:latin typeface="Times New Roman" pitchFamily="18" charset="0"/>
                <a:cs typeface="Times New Roman" pitchFamily="18" charset="0"/>
              </a:rPr>
              <a:t>Social</a:t>
            </a:r>
          </a:p>
          <a:p>
            <a:r>
              <a:rPr lang="en-US" sz="2000" i="1" u="sng" dirty="0" smtClean="0">
                <a:solidFill>
                  <a:srgbClr val="C89400"/>
                </a:solidFill>
                <a:latin typeface="Times New Roman" pitchFamily="18" charset="0"/>
                <a:cs typeface="Times New Roman" pitchFamily="18" charset="0"/>
              </a:rPr>
              <a:t>Gen_45:24; Lev_26:6; Job_5:23-24; Psa_34:14; Psa_120:6-7; Psa_133:1; Pro_12:20; Pro_15:17; Pro_16:7; Pro_17:1; Pro_17:14; Pro_20:3; Ecc_4:6; Isa_2:4; Isa_45:7; Jer_29:7; Hos_2:18; Zec_8:19; Mat_5:9; Mat_10:21-22; Mat_10:34-36; Mar_9:50; Luk_2:14; Act_7:26-29; Act_17:7-9; Rom_12:18; Rom_14:19; 1Co_14:33; </a:t>
            </a:r>
            <a:endParaRPr lang="en-US" sz="2000" i="1" dirty="0" smtClean="0">
              <a:solidFill>
                <a:srgbClr val="C89400"/>
              </a:solidFill>
              <a:latin typeface="Times New Roman" pitchFamily="18" charset="0"/>
              <a:cs typeface="Times New Roman" pitchFamily="18" charset="0"/>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89400"/>
                </a:solidFill>
                <a:latin typeface="Times New Roman" pitchFamily="18" charset="0"/>
                <a:cs typeface="Times New Roman" pitchFamily="18" charset="0"/>
              </a:rPr>
              <a:t>Nave’s Topical Bible</a:t>
            </a:r>
            <a:endParaRPr lang="en-US" dirty="0"/>
          </a:p>
        </p:txBody>
      </p:sp>
      <p:sp>
        <p:nvSpPr>
          <p:cNvPr id="3" name="Content Placeholder 2"/>
          <p:cNvSpPr>
            <a:spLocks noGrp="1"/>
          </p:cNvSpPr>
          <p:nvPr>
            <p:ph sz="half" idx="1"/>
          </p:nvPr>
        </p:nvSpPr>
        <p:spPr/>
        <p:txBody>
          <a:bodyPr/>
          <a:lstStyle/>
          <a:p>
            <a:r>
              <a:rPr lang="en-US" sz="2000" b="1" i="1" dirty="0" smtClean="0">
                <a:solidFill>
                  <a:srgbClr val="C89400"/>
                </a:solidFill>
                <a:latin typeface="Times New Roman" pitchFamily="18" charset="0"/>
                <a:cs typeface="Times New Roman" pitchFamily="18" charset="0"/>
              </a:rPr>
              <a:t>Social  cont.</a:t>
            </a:r>
            <a:endParaRPr lang="en-US" sz="2000" i="1" u="sng" dirty="0" smtClean="0">
              <a:solidFill>
                <a:srgbClr val="C89400"/>
              </a:solidFill>
              <a:latin typeface="Times New Roman" pitchFamily="18" charset="0"/>
              <a:cs typeface="Times New Roman" pitchFamily="18" charset="0"/>
            </a:endParaRPr>
          </a:p>
          <a:p>
            <a:r>
              <a:rPr lang="en-US" sz="2000" i="1" u="sng" dirty="0" smtClean="0">
                <a:solidFill>
                  <a:srgbClr val="C89400"/>
                </a:solidFill>
                <a:latin typeface="Times New Roman" pitchFamily="18" charset="0"/>
                <a:cs typeface="Times New Roman" pitchFamily="18" charset="0"/>
              </a:rPr>
              <a:t>2Co_13:11; Eph_4:3; 1Th_5:13; 1Ti_2:2; 2Ti_2:22; Heb_12:14; Jam_3:17-18; 1Pe_3:10-11</a:t>
            </a:r>
          </a:p>
          <a:p>
            <a:r>
              <a:rPr lang="en-US" sz="2000" b="1" i="1" dirty="0" smtClean="0">
                <a:solidFill>
                  <a:srgbClr val="C89400"/>
                </a:solidFill>
                <a:latin typeface="Times New Roman" pitchFamily="18" charset="0"/>
                <a:cs typeface="Times New Roman" pitchFamily="18" charset="0"/>
              </a:rPr>
              <a:t>Spiritual</a:t>
            </a:r>
          </a:p>
          <a:p>
            <a:r>
              <a:rPr lang="en-US" sz="2000" b="1" i="1" dirty="0" smtClean="0">
                <a:solidFill>
                  <a:srgbClr val="C89400"/>
                </a:solidFill>
                <a:latin typeface="Times New Roman" pitchFamily="18" charset="0"/>
                <a:cs typeface="Times New Roman" pitchFamily="18" charset="0"/>
              </a:rPr>
              <a:t>General references</a:t>
            </a:r>
          </a:p>
          <a:p>
            <a:pPr lvl="1"/>
            <a:r>
              <a:rPr lang="en-US" sz="2000" i="1" u="sng" dirty="0" smtClean="0">
                <a:solidFill>
                  <a:srgbClr val="C89400"/>
                </a:solidFill>
                <a:latin typeface="Times New Roman" pitchFamily="18" charset="0"/>
                <a:cs typeface="Times New Roman" pitchFamily="18" charset="0"/>
              </a:rPr>
              <a:t>Job_22:21; Job_22:26; Job_34:29; Psa_1:1-2; Psa_4:8; Psa_17:15; Psa_25:12-13; Psa_29:11; Psa_37:4; Psa_37:11; Psa_37:37; Psa_73:25-26; Psa_85:8; Psa_119:165; Psa_125:1; Psa_125:5; </a:t>
            </a:r>
            <a:endParaRPr lang="en-US" sz="2000" i="1" dirty="0" smtClean="0">
              <a:solidFill>
                <a:srgbClr val="C89400"/>
              </a:solidFill>
              <a:latin typeface="Times New Roman" pitchFamily="18" charset="0"/>
              <a:cs typeface="Times New Roman" pitchFamily="18" charset="0"/>
            </a:endParaRPr>
          </a:p>
        </p:txBody>
      </p:sp>
      <p:sp>
        <p:nvSpPr>
          <p:cNvPr id="4" name="Content Placeholder 3"/>
          <p:cNvSpPr>
            <a:spLocks noGrp="1"/>
          </p:cNvSpPr>
          <p:nvPr>
            <p:ph sz="half" idx="2"/>
          </p:nvPr>
        </p:nvSpPr>
        <p:spPr/>
        <p:txBody>
          <a:bodyPr/>
          <a:lstStyle/>
          <a:p>
            <a:pPr lvl="1">
              <a:buNone/>
            </a:pPr>
            <a:r>
              <a:rPr lang="en-US" sz="2000" b="1" i="1" dirty="0" smtClean="0">
                <a:solidFill>
                  <a:srgbClr val="C89400"/>
                </a:solidFill>
                <a:latin typeface="Times New Roman" pitchFamily="18" charset="0"/>
                <a:cs typeface="Times New Roman" pitchFamily="18" charset="0"/>
              </a:rPr>
              <a:t>General references cont.</a:t>
            </a:r>
            <a:endParaRPr lang="en-US" sz="2000" i="1" u="sng" dirty="0" smtClean="0">
              <a:solidFill>
                <a:srgbClr val="C89400"/>
              </a:solidFill>
              <a:latin typeface="Times New Roman" pitchFamily="18" charset="0"/>
              <a:cs typeface="Times New Roman" pitchFamily="18" charset="0"/>
            </a:endParaRPr>
          </a:p>
          <a:p>
            <a:pPr lvl="1"/>
            <a:r>
              <a:rPr lang="en-US" sz="2000" i="1" u="sng" dirty="0" smtClean="0">
                <a:solidFill>
                  <a:srgbClr val="C89400"/>
                </a:solidFill>
                <a:latin typeface="Times New Roman" pitchFamily="18" charset="0"/>
                <a:cs typeface="Times New Roman" pitchFamily="18" charset="0"/>
              </a:rPr>
              <a:t>Pro_3:13-18; Pro_3:24; Pro_14:14; Isa_9:6; Isa_11:6-9; Isa_11:13; Isa_12:1-2; Isa_25:7-8; Isa_26:3; Isa_26:12; Isa_27:5; Isa_28:12; Isa_30:26; Isa_32:2; Isa_32:17-18; Isa_48:18; Isa_53:5; Isa_54:1; Isa_54:10; Isa_54:13; Isa_55:2; Isa_55:12; Isa_57:1-2; Isa_57:19; Isa_60:20; Jer_33:6; </a:t>
            </a:r>
            <a:endParaRPr lang="en-US" sz="2000" i="1" dirty="0" smtClean="0">
              <a:solidFill>
                <a:srgbClr val="C89400"/>
              </a:solidFill>
              <a:latin typeface="Times New Roman" pitchFamily="18" charset="0"/>
              <a:cs typeface="Times New Roman" pitchFamily="18"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89400"/>
                </a:solidFill>
                <a:latin typeface="Times New Roman" pitchFamily="18" charset="0"/>
                <a:cs typeface="Times New Roman" pitchFamily="18" charset="0"/>
              </a:rPr>
              <a:t>Nave’s Topical Bible</a:t>
            </a:r>
            <a:endParaRPr lang="en-US" dirty="0"/>
          </a:p>
        </p:txBody>
      </p:sp>
      <p:sp>
        <p:nvSpPr>
          <p:cNvPr id="3" name="Content Placeholder 2"/>
          <p:cNvSpPr>
            <a:spLocks noGrp="1"/>
          </p:cNvSpPr>
          <p:nvPr>
            <p:ph sz="half" idx="1"/>
          </p:nvPr>
        </p:nvSpPr>
        <p:spPr/>
        <p:txBody>
          <a:bodyPr/>
          <a:lstStyle/>
          <a:p>
            <a:pPr lvl="1">
              <a:buNone/>
            </a:pPr>
            <a:r>
              <a:rPr lang="en-US" sz="2000" b="1" i="1" dirty="0" smtClean="0">
                <a:solidFill>
                  <a:srgbClr val="C89400"/>
                </a:solidFill>
                <a:latin typeface="Times New Roman" pitchFamily="18" charset="0"/>
                <a:cs typeface="Times New Roman" pitchFamily="18" charset="0"/>
              </a:rPr>
              <a:t>General references cont.</a:t>
            </a:r>
            <a:endParaRPr lang="en-US" sz="2000" i="1" u="sng" dirty="0" smtClean="0">
              <a:solidFill>
                <a:srgbClr val="C89400"/>
              </a:solidFill>
              <a:latin typeface="Times New Roman" pitchFamily="18" charset="0"/>
              <a:cs typeface="Times New Roman" pitchFamily="18" charset="0"/>
            </a:endParaRPr>
          </a:p>
          <a:p>
            <a:pPr lvl="1"/>
            <a:r>
              <a:rPr lang="en-US" sz="2000" i="1" u="sng" dirty="0" smtClean="0">
                <a:solidFill>
                  <a:srgbClr val="C89400"/>
                </a:solidFill>
                <a:latin typeface="Times New Roman" pitchFamily="18" charset="0"/>
                <a:cs typeface="Times New Roman" pitchFamily="18" charset="0"/>
              </a:rPr>
              <a:t>Eze_34:25; Hag_2:9; Mal_2:5; Luk_1:79; Luk_2:14; Luk_2:29; Joh_7:38; Joh_14:27; Joh_16:33; Joh_20:19; Act_10:36; Rom_2:10; Rom_5:1; Rom_8:6; Rom_10:15; Rom_14:17; Rom_15:13; Rom_15:33; Gal_1:3; 1Co_1:3; 2Co_1:2; 1Th_1:1; 1Ti_1:2; 2Ti_1:2; Tit_1:4; Phm_1:3; Rev_1:4; Gal_5:22; Eph_2:14-17; </a:t>
            </a:r>
            <a:endParaRPr lang="en-US" sz="2000" i="1" dirty="0" smtClean="0">
              <a:solidFill>
                <a:srgbClr val="C89400"/>
              </a:solidFill>
              <a:latin typeface="Times New Roman" pitchFamily="18" charset="0"/>
              <a:cs typeface="Times New Roman" pitchFamily="18" charset="0"/>
            </a:endParaRPr>
          </a:p>
        </p:txBody>
      </p:sp>
      <p:sp>
        <p:nvSpPr>
          <p:cNvPr id="4" name="Content Placeholder 3"/>
          <p:cNvSpPr>
            <a:spLocks noGrp="1"/>
          </p:cNvSpPr>
          <p:nvPr>
            <p:ph sz="half" idx="2"/>
          </p:nvPr>
        </p:nvSpPr>
        <p:spPr/>
        <p:txBody>
          <a:bodyPr/>
          <a:lstStyle/>
          <a:p>
            <a:pPr lvl="1">
              <a:buNone/>
            </a:pPr>
            <a:r>
              <a:rPr lang="en-US" sz="2000" b="1" i="1" dirty="0" smtClean="0">
                <a:solidFill>
                  <a:srgbClr val="C89400"/>
                </a:solidFill>
                <a:latin typeface="Times New Roman" pitchFamily="18" charset="0"/>
                <a:cs typeface="Times New Roman" pitchFamily="18" charset="0"/>
              </a:rPr>
              <a:t>General references cont</a:t>
            </a:r>
            <a:endParaRPr lang="en-US" sz="2000" i="1" u="sng" dirty="0" smtClean="0">
              <a:solidFill>
                <a:srgbClr val="C89400"/>
              </a:solidFill>
              <a:latin typeface="Times New Roman" pitchFamily="18" charset="0"/>
              <a:cs typeface="Times New Roman" pitchFamily="18" charset="0"/>
            </a:endParaRPr>
          </a:p>
          <a:p>
            <a:pPr lvl="1"/>
            <a:r>
              <a:rPr lang="en-US" sz="2000" i="1" u="sng" dirty="0" smtClean="0">
                <a:solidFill>
                  <a:srgbClr val="C89400"/>
                </a:solidFill>
                <a:latin typeface="Times New Roman" pitchFamily="18" charset="0"/>
                <a:cs typeface="Times New Roman" pitchFamily="18" charset="0"/>
              </a:rPr>
              <a:t>Phi_4:7; Phi_4:9; Col_1:20; Col_3:15; 2Th_3:16</a:t>
            </a:r>
          </a:p>
          <a:p>
            <a:r>
              <a:rPr lang="en-US" sz="2000" i="1" dirty="0" smtClean="0">
                <a:solidFill>
                  <a:srgbClr val="C89400"/>
                </a:solidFill>
                <a:latin typeface="Times New Roman" pitchFamily="18" charset="0"/>
                <a:cs typeface="Times New Roman" pitchFamily="18" charset="0"/>
              </a:rPr>
              <a:t>See Charitableness; Joy; Praise</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i="1" dirty="0" smtClean="0">
                <a:solidFill>
                  <a:srgbClr val="C89400"/>
                </a:solidFill>
                <a:latin typeface="Times New Roman" pitchFamily="18" charset="0"/>
                <a:cs typeface="Times New Roman" pitchFamily="18" charset="0"/>
              </a:rPr>
              <a:t>R. A. Torrey’s New Topical Textbook</a:t>
            </a:r>
            <a:endParaRPr lang="en-US" sz="4000" dirty="0"/>
          </a:p>
        </p:txBody>
      </p:sp>
      <p:sp>
        <p:nvSpPr>
          <p:cNvPr id="3" name="Content Placeholder 2"/>
          <p:cNvSpPr>
            <a:spLocks noGrp="1"/>
          </p:cNvSpPr>
          <p:nvPr>
            <p:ph sz="half" idx="1"/>
          </p:nvPr>
        </p:nvSpPr>
        <p:spPr/>
        <p:txBody>
          <a:bodyPr/>
          <a:lstStyle/>
          <a:p>
            <a:r>
              <a:rPr lang="en-US" sz="2000" b="1" i="1" dirty="0" smtClean="0">
                <a:solidFill>
                  <a:srgbClr val="C89400"/>
                </a:solidFill>
                <a:latin typeface="Times New Roman" pitchFamily="18" charset="0"/>
                <a:cs typeface="Times New Roman" pitchFamily="18" charset="0"/>
              </a:rPr>
              <a:t>Peace</a:t>
            </a:r>
          </a:p>
          <a:p>
            <a:r>
              <a:rPr lang="en-US" sz="2000" i="1" dirty="0" smtClean="0">
                <a:solidFill>
                  <a:srgbClr val="C89400"/>
                </a:solidFill>
                <a:latin typeface="Times New Roman" pitchFamily="18" charset="0"/>
                <a:cs typeface="Times New Roman" pitchFamily="18" charset="0"/>
              </a:rPr>
              <a:t>God is the author of</a:t>
            </a:r>
          </a:p>
          <a:p>
            <a:r>
              <a:rPr lang="en-US" sz="2000" i="1" u="sng" dirty="0" smtClean="0">
                <a:solidFill>
                  <a:srgbClr val="C89400"/>
                </a:solidFill>
                <a:latin typeface="Times New Roman" pitchFamily="18" charset="0"/>
                <a:cs typeface="Times New Roman" pitchFamily="18" charset="0"/>
              </a:rPr>
              <a:t>Psa_147:14; Isa_45:7; 1Co_14:33; </a:t>
            </a:r>
            <a:endParaRPr lang="en-US" sz="2000" i="1" dirty="0" smtClean="0">
              <a:solidFill>
                <a:srgbClr val="C89400"/>
              </a:solidFill>
              <a:latin typeface="Times New Roman" pitchFamily="18" charset="0"/>
              <a:cs typeface="Times New Roman" pitchFamily="18" charset="0"/>
            </a:endParaRPr>
          </a:p>
          <a:p>
            <a:r>
              <a:rPr lang="en-US" sz="2000" i="1" dirty="0" smtClean="0">
                <a:solidFill>
                  <a:srgbClr val="C89400"/>
                </a:solidFill>
                <a:latin typeface="Times New Roman" pitchFamily="18" charset="0"/>
                <a:cs typeface="Times New Roman" pitchFamily="18" charset="0"/>
              </a:rPr>
              <a:t>RESULTS FROM</a:t>
            </a:r>
          </a:p>
          <a:p>
            <a:r>
              <a:rPr lang="en-US" sz="2000" i="1" dirty="0" smtClean="0">
                <a:solidFill>
                  <a:srgbClr val="C89400"/>
                </a:solidFill>
                <a:latin typeface="Times New Roman" pitchFamily="18" charset="0"/>
                <a:cs typeface="Times New Roman" pitchFamily="18" charset="0"/>
              </a:rPr>
              <a:t>Heavenly wisdom</a:t>
            </a:r>
          </a:p>
          <a:p>
            <a:r>
              <a:rPr lang="en-US" sz="2000" i="1" u="sng" dirty="0" smtClean="0">
                <a:solidFill>
                  <a:srgbClr val="C89400"/>
                </a:solidFill>
                <a:latin typeface="Times New Roman" pitchFamily="18" charset="0"/>
                <a:cs typeface="Times New Roman" pitchFamily="18" charset="0"/>
              </a:rPr>
              <a:t>Jam_3:17; </a:t>
            </a:r>
            <a:endParaRPr lang="en-US" sz="2000" i="1" dirty="0" smtClean="0">
              <a:solidFill>
                <a:srgbClr val="C89400"/>
              </a:solidFill>
              <a:latin typeface="Times New Roman" pitchFamily="18" charset="0"/>
              <a:cs typeface="Times New Roman" pitchFamily="18" charset="0"/>
            </a:endParaRPr>
          </a:p>
          <a:p>
            <a:r>
              <a:rPr lang="en-US" sz="2000" i="1" dirty="0" smtClean="0">
                <a:solidFill>
                  <a:srgbClr val="C89400"/>
                </a:solidFill>
                <a:latin typeface="Times New Roman" pitchFamily="18" charset="0"/>
                <a:cs typeface="Times New Roman" pitchFamily="18" charset="0"/>
              </a:rPr>
              <a:t>The government of Christ</a:t>
            </a:r>
          </a:p>
          <a:p>
            <a:r>
              <a:rPr lang="en-US" sz="2000" i="1" u="sng" dirty="0" smtClean="0">
                <a:solidFill>
                  <a:srgbClr val="C89400"/>
                </a:solidFill>
                <a:latin typeface="Times New Roman" pitchFamily="18" charset="0"/>
                <a:cs typeface="Times New Roman" pitchFamily="18" charset="0"/>
              </a:rPr>
              <a:t>Isa_2:4; </a:t>
            </a:r>
            <a:endParaRPr lang="en-US" sz="2000" i="1" dirty="0" smtClean="0">
              <a:solidFill>
                <a:srgbClr val="C89400"/>
              </a:solidFill>
              <a:latin typeface="Times New Roman" pitchFamily="18" charset="0"/>
              <a:cs typeface="Times New Roman" pitchFamily="18" charset="0"/>
            </a:endParaRPr>
          </a:p>
          <a:p>
            <a:r>
              <a:rPr lang="en-US" sz="2000" i="1" dirty="0" smtClean="0">
                <a:solidFill>
                  <a:srgbClr val="C89400"/>
                </a:solidFill>
                <a:latin typeface="Times New Roman" pitchFamily="18" charset="0"/>
                <a:cs typeface="Times New Roman" pitchFamily="18" charset="0"/>
              </a:rPr>
              <a:t>Praying for rulers</a:t>
            </a:r>
          </a:p>
          <a:p>
            <a:r>
              <a:rPr lang="en-US" sz="2000" i="1" u="sng" dirty="0" smtClean="0">
                <a:solidFill>
                  <a:srgbClr val="C89400"/>
                </a:solidFill>
                <a:latin typeface="Times New Roman" pitchFamily="18" charset="0"/>
                <a:cs typeface="Times New Roman" pitchFamily="18" charset="0"/>
              </a:rPr>
              <a:t>1Ti_2:2; </a:t>
            </a:r>
            <a:endParaRPr lang="en-US" sz="2000" i="1" dirty="0" smtClean="0">
              <a:solidFill>
                <a:srgbClr val="C89400"/>
              </a:solidFill>
              <a:latin typeface="Times New Roman" pitchFamily="18" charset="0"/>
              <a:cs typeface="Times New Roman" pitchFamily="18" charset="0"/>
            </a:endParaRPr>
          </a:p>
        </p:txBody>
      </p:sp>
      <p:sp>
        <p:nvSpPr>
          <p:cNvPr id="4" name="Content Placeholder 3"/>
          <p:cNvSpPr>
            <a:spLocks noGrp="1"/>
          </p:cNvSpPr>
          <p:nvPr>
            <p:ph sz="half" idx="2"/>
          </p:nvPr>
        </p:nvSpPr>
        <p:spPr/>
        <p:txBody>
          <a:bodyPr/>
          <a:lstStyle/>
          <a:p>
            <a:r>
              <a:rPr lang="en-US" sz="2000" i="1" dirty="0" smtClean="0">
                <a:solidFill>
                  <a:srgbClr val="C89400"/>
                </a:solidFill>
                <a:latin typeface="Times New Roman" pitchFamily="18" charset="0"/>
                <a:cs typeface="Times New Roman" pitchFamily="18" charset="0"/>
              </a:rPr>
              <a:t>Seeking the peace of those with whom we dwell</a:t>
            </a:r>
          </a:p>
          <a:p>
            <a:r>
              <a:rPr lang="en-US" sz="2000" i="1" u="sng" dirty="0" smtClean="0">
                <a:solidFill>
                  <a:srgbClr val="C89400"/>
                </a:solidFill>
                <a:latin typeface="Times New Roman" pitchFamily="18" charset="0"/>
                <a:cs typeface="Times New Roman" pitchFamily="18" charset="0"/>
              </a:rPr>
              <a:t>Jer_29:7; </a:t>
            </a:r>
            <a:endParaRPr lang="en-US" sz="2000" i="1" dirty="0" smtClean="0">
              <a:solidFill>
                <a:srgbClr val="C89400"/>
              </a:solidFill>
              <a:latin typeface="Times New Roman" pitchFamily="18" charset="0"/>
              <a:cs typeface="Times New Roman" pitchFamily="18" charset="0"/>
            </a:endParaRPr>
          </a:p>
          <a:p>
            <a:r>
              <a:rPr lang="en-US" sz="2000" i="1" dirty="0" smtClean="0">
                <a:solidFill>
                  <a:srgbClr val="C89400"/>
                </a:solidFill>
                <a:latin typeface="Times New Roman" pitchFamily="18" charset="0"/>
                <a:cs typeface="Times New Roman" pitchFamily="18" charset="0"/>
              </a:rPr>
              <a:t>Necessary to the enjoyment of life</a:t>
            </a:r>
          </a:p>
          <a:p>
            <a:r>
              <a:rPr lang="en-US" sz="2000" i="1" u="sng" dirty="0" smtClean="0">
                <a:solidFill>
                  <a:srgbClr val="C89400"/>
                </a:solidFill>
                <a:latin typeface="Times New Roman" pitchFamily="18" charset="0"/>
                <a:cs typeface="Times New Roman" pitchFamily="18" charset="0"/>
              </a:rPr>
              <a:t>Psa_34:12; Psa_34:14; 1Pe_3:10; 1Pe_3:11; </a:t>
            </a:r>
            <a:endParaRPr lang="en-US" sz="2000" i="1" dirty="0" smtClean="0">
              <a:solidFill>
                <a:srgbClr val="C89400"/>
              </a:solidFill>
              <a:latin typeface="Times New Roman" pitchFamily="18" charset="0"/>
              <a:cs typeface="Times New Roman" pitchFamily="18" charset="0"/>
            </a:endParaRPr>
          </a:p>
          <a:p>
            <a:r>
              <a:rPr lang="en-US" sz="2000" i="1" dirty="0" smtClean="0">
                <a:solidFill>
                  <a:srgbClr val="C89400"/>
                </a:solidFill>
                <a:latin typeface="Times New Roman" pitchFamily="18" charset="0"/>
                <a:cs typeface="Times New Roman" pitchFamily="18" charset="0"/>
              </a:rPr>
              <a:t>GOD BESTOWS UPON THOSE WHO</a:t>
            </a:r>
          </a:p>
          <a:p>
            <a:r>
              <a:rPr lang="en-US" sz="2000" i="1" dirty="0" smtClean="0">
                <a:solidFill>
                  <a:srgbClr val="C89400"/>
                </a:solidFill>
                <a:latin typeface="Times New Roman" pitchFamily="18" charset="0"/>
                <a:cs typeface="Times New Roman" pitchFamily="18" charset="0"/>
              </a:rPr>
              <a:t>Obey him</a:t>
            </a:r>
          </a:p>
          <a:p>
            <a:r>
              <a:rPr lang="en-US" sz="2000" i="1" u="sng" dirty="0" smtClean="0">
                <a:solidFill>
                  <a:srgbClr val="C89400"/>
                </a:solidFill>
                <a:latin typeface="Times New Roman" pitchFamily="18" charset="0"/>
                <a:cs typeface="Times New Roman" pitchFamily="18" charset="0"/>
              </a:rPr>
              <a:t>Lev_26:6; </a:t>
            </a:r>
            <a:endParaRPr lang="en-US" sz="2000" i="1" dirty="0" smtClean="0">
              <a:solidFill>
                <a:srgbClr val="C89400"/>
              </a:solidFill>
              <a:latin typeface="Times New Roman" pitchFamily="18" charset="0"/>
              <a:cs typeface="Times New Roman" pitchFamily="18" charset="0"/>
            </a:endParaRPr>
          </a:p>
          <a:p>
            <a:r>
              <a:rPr lang="en-US" sz="2000" i="1" dirty="0" smtClean="0">
                <a:solidFill>
                  <a:srgbClr val="C89400"/>
                </a:solidFill>
                <a:latin typeface="Times New Roman" pitchFamily="18" charset="0"/>
                <a:cs typeface="Times New Roman" pitchFamily="18" charset="0"/>
              </a:rPr>
              <a:t>Please him</a:t>
            </a:r>
          </a:p>
          <a:p>
            <a:r>
              <a:rPr lang="en-US" sz="2000" i="1" u="sng" dirty="0" smtClean="0">
                <a:solidFill>
                  <a:srgbClr val="C89400"/>
                </a:solidFill>
                <a:latin typeface="Times New Roman" pitchFamily="18" charset="0"/>
                <a:cs typeface="Times New Roman" pitchFamily="18" charset="0"/>
              </a:rPr>
              <a:t>Psa_16:7; </a:t>
            </a:r>
            <a:endParaRPr lang="en-US" sz="2000" i="1" dirty="0" smtClean="0">
              <a:solidFill>
                <a:srgbClr val="C89400"/>
              </a:solidFill>
              <a:latin typeface="Times New Roman" pitchFamily="18" charset="0"/>
              <a:cs typeface="Times New Roman" pitchFamily="18" charset="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C89400"/>
                </a:solidFill>
                <a:latin typeface="Times New Roman" pitchFamily="18" charset="0"/>
                <a:cs typeface="Times New Roman" pitchFamily="18" charset="0"/>
              </a:rPr>
              <a:t>R. A. Torrey’s New Topical Textbook cont</a:t>
            </a:r>
            <a:r>
              <a:rPr lang="en-US" i="1" dirty="0" smtClean="0">
                <a:solidFill>
                  <a:srgbClr val="C89400"/>
                </a:solidFill>
                <a:latin typeface="Times New Roman" pitchFamily="18" charset="0"/>
                <a:cs typeface="Times New Roman" pitchFamily="18" charset="0"/>
              </a:rPr>
              <a:t>.</a:t>
            </a:r>
            <a:endParaRPr lang="en-US" dirty="0"/>
          </a:p>
        </p:txBody>
      </p:sp>
      <p:sp>
        <p:nvSpPr>
          <p:cNvPr id="3" name="Content Placeholder 2"/>
          <p:cNvSpPr>
            <a:spLocks noGrp="1"/>
          </p:cNvSpPr>
          <p:nvPr>
            <p:ph sz="half" idx="1"/>
          </p:nvPr>
        </p:nvSpPr>
        <p:spPr/>
        <p:txBody>
          <a:bodyPr/>
          <a:lstStyle/>
          <a:p>
            <a:r>
              <a:rPr lang="en-US" sz="2000" i="1" dirty="0" smtClean="0">
                <a:solidFill>
                  <a:srgbClr val="C89400"/>
                </a:solidFill>
                <a:latin typeface="Times New Roman" pitchFamily="18" charset="0"/>
                <a:cs typeface="Times New Roman" pitchFamily="18" charset="0"/>
              </a:rPr>
              <a:t>Endure his chastisements</a:t>
            </a:r>
          </a:p>
          <a:p>
            <a:r>
              <a:rPr lang="en-US" sz="2000" i="1" u="sng" dirty="0" smtClean="0">
                <a:solidFill>
                  <a:srgbClr val="C89400"/>
                </a:solidFill>
                <a:latin typeface="Times New Roman" pitchFamily="18" charset="0"/>
                <a:cs typeface="Times New Roman" pitchFamily="18" charset="0"/>
              </a:rPr>
              <a:t>Job_5:17; Job_5:23; Job_5:24; </a:t>
            </a:r>
            <a:endParaRPr lang="en-US" sz="2000" i="1" dirty="0" smtClean="0">
              <a:solidFill>
                <a:srgbClr val="C89400"/>
              </a:solidFill>
              <a:latin typeface="Times New Roman" pitchFamily="18" charset="0"/>
              <a:cs typeface="Times New Roman" pitchFamily="18" charset="0"/>
            </a:endParaRPr>
          </a:p>
          <a:p>
            <a:r>
              <a:rPr lang="en-US" sz="2000" i="1" dirty="0" smtClean="0">
                <a:solidFill>
                  <a:srgbClr val="C89400"/>
                </a:solidFill>
                <a:latin typeface="Times New Roman" pitchFamily="18" charset="0"/>
                <a:cs typeface="Times New Roman" pitchFamily="18" charset="0"/>
              </a:rPr>
              <a:t>Is a bond of union</a:t>
            </a:r>
          </a:p>
          <a:p>
            <a:r>
              <a:rPr lang="en-US" sz="2000" i="1" u="sng" dirty="0" smtClean="0">
                <a:solidFill>
                  <a:srgbClr val="C89400"/>
                </a:solidFill>
                <a:latin typeface="Times New Roman" pitchFamily="18" charset="0"/>
                <a:cs typeface="Times New Roman" pitchFamily="18" charset="0"/>
              </a:rPr>
              <a:t>Eph_4:3; </a:t>
            </a:r>
            <a:endParaRPr lang="en-US" sz="2000" i="1" dirty="0" smtClean="0">
              <a:solidFill>
                <a:srgbClr val="C89400"/>
              </a:solidFill>
              <a:latin typeface="Times New Roman" pitchFamily="18" charset="0"/>
              <a:cs typeface="Times New Roman" pitchFamily="18" charset="0"/>
            </a:endParaRPr>
          </a:p>
          <a:p>
            <a:r>
              <a:rPr lang="en-US" sz="2000" i="1" dirty="0" smtClean="0">
                <a:solidFill>
                  <a:srgbClr val="C89400"/>
                </a:solidFill>
                <a:latin typeface="Times New Roman" pitchFamily="18" charset="0"/>
                <a:cs typeface="Times New Roman" pitchFamily="18" charset="0"/>
              </a:rPr>
              <a:t>The fruit of righteousness should be sown in</a:t>
            </a:r>
          </a:p>
          <a:p>
            <a:r>
              <a:rPr lang="en-US" sz="2000" i="1" u="sng" dirty="0" smtClean="0">
                <a:solidFill>
                  <a:srgbClr val="C89400"/>
                </a:solidFill>
                <a:latin typeface="Times New Roman" pitchFamily="18" charset="0"/>
                <a:cs typeface="Times New Roman" pitchFamily="18" charset="0"/>
              </a:rPr>
              <a:t>Jam_3:18; </a:t>
            </a:r>
            <a:endParaRPr lang="en-US" sz="2000" i="1" dirty="0" smtClean="0">
              <a:solidFill>
                <a:srgbClr val="C89400"/>
              </a:solidFill>
              <a:latin typeface="Times New Roman" pitchFamily="18" charset="0"/>
              <a:cs typeface="Times New Roman" pitchFamily="18" charset="0"/>
            </a:endParaRPr>
          </a:p>
          <a:p>
            <a:r>
              <a:rPr lang="en-US" sz="2000" i="1" dirty="0" smtClean="0">
                <a:solidFill>
                  <a:srgbClr val="C89400"/>
                </a:solidFill>
                <a:latin typeface="Times New Roman" pitchFamily="18" charset="0"/>
                <a:cs typeface="Times New Roman" pitchFamily="18" charset="0"/>
              </a:rPr>
              <a:t>The church shall enjoy</a:t>
            </a:r>
          </a:p>
          <a:p>
            <a:r>
              <a:rPr lang="en-US" sz="2000" i="1" u="sng" dirty="0" smtClean="0">
                <a:solidFill>
                  <a:srgbClr val="C89400"/>
                </a:solidFill>
                <a:latin typeface="Times New Roman" pitchFamily="18" charset="0"/>
                <a:cs typeface="Times New Roman" pitchFamily="18" charset="0"/>
              </a:rPr>
              <a:t>Psa_125:5; Psa_128:6; Isa_2:4; Hos_2:18; </a:t>
            </a:r>
            <a:endParaRPr lang="en-US" sz="2000" i="1" dirty="0" smtClean="0">
              <a:solidFill>
                <a:srgbClr val="C89400"/>
              </a:solidFill>
              <a:latin typeface="Times New Roman" pitchFamily="18" charset="0"/>
              <a:cs typeface="Times New Roman" pitchFamily="18" charset="0"/>
            </a:endParaRPr>
          </a:p>
          <a:p>
            <a:r>
              <a:rPr lang="en-US" sz="2000" i="1" dirty="0" smtClean="0">
                <a:solidFill>
                  <a:srgbClr val="C89400"/>
                </a:solidFill>
                <a:latin typeface="Times New Roman" pitchFamily="18" charset="0"/>
                <a:cs typeface="Times New Roman" pitchFamily="18" charset="0"/>
              </a:rPr>
              <a:t>SAINTS SHOULD</a:t>
            </a:r>
          </a:p>
          <a:p>
            <a:r>
              <a:rPr lang="en-US" sz="2000" i="1" dirty="0" smtClean="0">
                <a:solidFill>
                  <a:srgbClr val="C89400"/>
                </a:solidFill>
                <a:latin typeface="Times New Roman" pitchFamily="18" charset="0"/>
                <a:cs typeface="Times New Roman" pitchFamily="18" charset="0"/>
              </a:rPr>
              <a:t>Love</a:t>
            </a:r>
          </a:p>
          <a:p>
            <a:r>
              <a:rPr lang="en-US" sz="2000" i="1" u="sng" dirty="0" smtClean="0">
                <a:solidFill>
                  <a:srgbClr val="C89400"/>
                </a:solidFill>
                <a:latin typeface="Times New Roman" pitchFamily="18" charset="0"/>
                <a:cs typeface="Times New Roman" pitchFamily="18" charset="0"/>
              </a:rPr>
              <a:t>Zec_8:19; </a:t>
            </a:r>
            <a:endParaRPr lang="en-US" sz="2000" i="1" dirty="0" smtClean="0">
              <a:solidFill>
                <a:srgbClr val="C89400"/>
              </a:solidFill>
              <a:latin typeface="Times New Roman" pitchFamily="18" charset="0"/>
              <a:cs typeface="Times New Roman" pitchFamily="18" charset="0"/>
            </a:endParaRPr>
          </a:p>
        </p:txBody>
      </p:sp>
      <p:sp>
        <p:nvSpPr>
          <p:cNvPr id="4" name="Content Placeholder 3"/>
          <p:cNvSpPr>
            <a:spLocks noGrp="1"/>
          </p:cNvSpPr>
          <p:nvPr>
            <p:ph sz="half" idx="2"/>
          </p:nvPr>
        </p:nvSpPr>
        <p:spPr/>
        <p:txBody>
          <a:bodyPr/>
          <a:lstStyle/>
          <a:p>
            <a:r>
              <a:rPr lang="en-US" sz="2000" i="1" dirty="0" smtClean="0">
                <a:solidFill>
                  <a:srgbClr val="C89400"/>
                </a:solidFill>
                <a:latin typeface="Times New Roman" pitchFamily="18" charset="0"/>
                <a:cs typeface="Times New Roman" pitchFamily="18" charset="0"/>
              </a:rPr>
              <a:t>Seek</a:t>
            </a:r>
          </a:p>
          <a:p>
            <a:r>
              <a:rPr lang="en-US" sz="2000" i="1" u="sng" dirty="0" smtClean="0">
                <a:solidFill>
                  <a:srgbClr val="C89400"/>
                </a:solidFill>
                <a:latin typeface="Times New Roman" pitchFamily="18" charset="0"/>
                <a:cs typeface="Times New Roman" pitchFamily="18" charset="0"/>
              </a:rPr>
              <a:t>Psa_34:14; 1Pe_3:11; </a:t>
            </a:r>
            <a:endParaRPr lang="en-US" sz="2000" i="1" dirty="0" smtClean="0">
              <a:solidFill>
                <a:srgbClr val="C89400"/>
              </a:solidFill>
              <a:latin typeface="Times New Roman" pitchFamily="18" charset="0"/>
              <a:cs typeface="Times New Roman" pitchFamily="18" charset="0"/>
            </a:endParaRPr>
          </a:p>
          <a:p>
            <a:r>
              <a:rPr lang="en-US" sz="2000" i="1" dirty="0" smtClean="0">
                <a:solidFill>
                  <a:srgbClr val="C89400"/>
                </a:solidFill>
                <a:latin typeface="Times New Roman" pitchFamily="18" charset="0"/>
                <a:cs typeface="Times New Roman" pitchFamily="18" charset="0"/>
              </a:rPr>
              <a:t>Follow</a:t>
            </a:r>
          </a:p>
          <a:p>
            <a:r>
              <a:rPr lang="en-US" sz="2000" i="1" u="sng" dirty="0" smtClean="0">
                <a:solidFill>
                  <a:srgbClr val="C89400"/>
                </a:solidFill>
                <a:latin typeface="Times New Roman" pitchFamily="18" charset="0"/>
                <a:cs typeface="Times New Roman" pitchFamily="18" charset="0"/>
              </a:rPr>
              <a:t>2Ti_2:22; </a:t>
            </a:r>
            <a:endParaRPr lang="en-US" sz="2000" i="1" dirty="0" smtClean="0">
              <a:solidFill>
                <a:srgbClr val="C89400"/>
              </a:solidFill>
              <a:latin typeface="Times New Roman" pitchFamily="18" charset="0"/>
              <a:cs typeface="Times New Roman" pitchFamily="18" charset="0"/>
            </a:endParaRPr>
          </a:p>
          <a:p>
            <a:r>
              <a:rPr lang="en-US" sz="2000" i="1" dirty="0" smtClean="0">
                <a:solidFill>
                  <a:srgbClr val="C89400"/>
                </a:solidFill>
                <a:latin typeface="Times New Roman" pitchFamily="18" charset="0"/>
                <a:cs typeface="Times New Roman" pitchFamily="18" charset="0"/>
              </a:rPr>
              <a:t>Follow the things which make for</a:t>
            </a:r>
          </a:p>
          <a:p>
            <a:r>
              <a:rPr lang="en-US" sz="2000" i="1" u="sng" dirty="0" smtClean="0">
                <a:solidFill>
                  <a:srgbClr val="C89400"/>
                </a:solidFill>
                <a:latin typeface="Times New Roman" pitchFamily="18" charset="0"/>
                <a:cs typeface="Times New Roman" pitchFamily="18" charset="0"/>
              </a:rPr>
              <a:t>Rom_14:19; </a:t>
            </a:r>
            <a:endParaRPr lang="en-US" sz="2000" i="1" dirty="0" smtClean="0">
              <a:solidFill>
                <a:srgbClr val="C89400"/>
              </a:solidFill>
              <a:latin typeface="Times New Roman" pitchFamily="18" charset="0"/>
              <a:cs typeface="Times New Roman" pitchFamily="18" charset="0"/>
            </a:endParaRPr>
          </a:p>
          <a:p>
            <a:r>
              <a:rPr lang="en-US" sz="2000" i="1" dirty="0" smtClean="0">
                <a:solidFill>
                  <a:srgbClr val="C89400"/>
                </a:solidFill>
                <a:latin typeface="Times New Roman" pitchFamily="18" charset="0"/>
                <a:cs typeface="Times New Roman" pitchFamily="18" charset="0"/>
              </a:rPr>
              <a:t>Cultivate</a:t>
            </a:r>
          </a:p>
          <a:p>
            <a:r>
              <a:rPr lang="en-US" sz="2000" i="1" u="sng" dirty="0" smtClean="0">
                <a:solidFill>
                  <a:srgbClr val="C89400"/>
                </a:solidFill>
                <a:latin typeface="Times New Roman" pitchFamily="18" charset="0"/>
                <a:cs typeface="Times New Roman" pitchFamily="18" charset="0"/>
              </a:rPr>
              <a:t>Psa_120:7; </a:t>
            </a:r>
            <a:endParaRPr lang="en-US" sz="2000" i="1" dirty="0" smtClean="0">
              <a:solidFill>
                <a:srgbClr val="C89400"/>
              </a:solidFill>
              <a:latin typeface="Times New Roman" pitchFamily="18" charset="0"/>
              <a:cs typeface="Times New Roman" pitchFamily="18" charset="0"/>
            </a:endParaRPr>
          </a:p>
          <a:p>
            <a:r>
              <a:rPr lang="en-US" sz="2000" i="1" dirty="0" smtClean="0">
                <a:solidFill>
                  <a:srgbClr val="C89400"/>
                </a:solidFill>
                <a:latin typeface="Times New Roman" pitchFamily="18" charset="0"/>
                <a:cs typeface="Times New Roman" pitchFamily="18" charset="0"/>
              </a:rPr>
              <a:t>Speak</a:t>
            </a:r>
          </a:p>
          <a:p>
            <a:r>
              <a:rPr lang="en-US" sz="2000" i="1" u="sng" dirty="0" smtClean="0">
                <a:solidFill>
                  <a:srgbClr val="C89400"/>
                </a:solidFill>
                <a:latin typeface="Times New Roman" pitchFamily="18" charset="0"/>
                <a:cs typeface="Times New Roman" pitchFamily="18" charset="0"/>
              </a:rPr>
              <a:t>Est_10:3; </a:t>
            </a:r>
            <a:endParaRPr lang="en-US" sz="2000" i="1" dirty="0" smtClean="0">
              <a:solidFill>
                <a:srgbClr val="C89400"/>
              </a:solidFill>
              <a:latin typeface="Times New Roman" pitchFamily="18" charset="0"/>
              <a:cs typeface="Times New Roman" pitchFamily="18" charset="0"/>
            </a:endParaRPr>
          </a:p>
          <a:p>
            <a:r>
              <a:rPr lang="en-US" sz="2000" i="1" dirty="0" smtClean="0">
                <a:solidFill>
                  <a:srgbClr val="C89400"/>
                </a:solidFill>
                <a:latin typeface="Times New Roman" pitchFamily="18" charset="0"/>
                <a:cs typeface="Times New Roman" pitchFamily="18" charset="0"/>
              </a:rPr>
              <a:t>Live in</a:t>
            </a:r>
          </a:p>
          <a:p>
            <a:r>
              <a:rPr lang="en-US" sz="2000" i="1" u="sng" dirty="0" smtClean="0">
                <a:solidFill>
                  <a:srgbClr val="C89400"/>
                </a:solidFill>
                <a:latin typeface="Times New Roman" pitchFamily="18" charset="0"/>
                <a:cs typeface="Times New Roman" pitchFamily="18" charset="0"/>
              </a:rPr>
              <a:t>2Co_13:11; </a:t>
            </a:r>
            <a:endParaRPr lang="en-US" sz="2000" i="1" dirty="0" smtClean="0">
              <a:solidFill>
                <a:srgbClr val="C89400"/>
              </a:solidFill>
              <a:latin typeface="Times New Roman" pitchFamily="18" charset="0"/>
              <a:cs typeface="Times New Roman" pitchFamily="18" charset="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C89400"/>
                </a:solidFill>
                <a:latin typeface="Times New Roman" pitchFamily="18" charset="0"/>
                <a:cs typeface="Times New Roman" pitchFamily="18" charset="0"/>
              </a:rPr>
              <a:t>R. A. Torrey’s New Topical Textbook cont.</a:t>
            </a:r>
            <a:endParaRPr lang="en-US" sz="3600" dirty="0"/>
          </a:p>
        </p:txBody>
      </p:sp>
      <p:sp>
        <p:nvSpPr>
          <p:cNvPr id="3" name="Content Placeholder 2"/>
          <p:cNvSpPr>
            <a:spLocks noGrp="1"/>
          </p:cNvSpPr>
          <p:nvPr>
            <p:ph sz="half" idx="1"/>
          </p:nvPr>
        </p:nvSpPr>
        <p:spPr/>
        <p:txBody>
          <a:bodyPr/>
          <a:lstStyle/>
          <a:p>
            <a:r>
              <a:rPr lang="en-US" sz="2000" i="1" dirty="0" smtClean="0">
                <a:solidFill>
                  <a:srgbClr val="C89400"/>
                </a:solidFill>
                <a:latin typeface="Times New Roman" pitchFamily="18" charset="0"/>
                <a:cs typeface="Times New Roman" pitchFamily="18" charset="0"/>
              </a:rPr>
              <a:t>Have, with each other</a:t>
            </a:r>
          </a:p>
          <a:p>
            <a:r>
              <a:rPr lang="en-US" sz="2000" i="1" u="sng" dirty="0" smtClean="0">
                <a:solidFill>
                  <a:srgbClr val="C89400"/>
                </a:solidFill>
                <a:latin typeface="Times New Roman" pitchFamily="18" charset="0"/>
                <a:cs typeface="Times New Roman" pitchFamily="18" charset="0"/>
              </a:rPr>
              <a:t>Mar_9:50; 1Th_5:13; </a:t>
            </a:r>
            <a:endParaRPr lang="en-US" sz="2000" i="1" dirty="0" smtClean="0">
              <a:solidFill>
                <a:srgbClr val="C89400"/>
              </a:solidFill>
              <a:latin typeface="Times New Roman" pitchFamily="18" charset="0"/>
              <a:cs typeface="Times New Roman" pitchFamily="18" charset="0"/>
            </a:endParaRPr>
          </a:p>
          <a:p>
            <a:r>
              <a:rPr lang="en-US" sz="2000" i="1" dirty="0" smtClean="0">
                <a:solidFill>
                  <a:srgbClr val="C89400"/>
                </a:solidFill>
                <a:latin typeface="Times New Roman" pitchFamily="18" charset="0"/>
                <a:cs typeface="Times New Roman" pitchFamily="18" charset="0"/>
              </a:rPr>
              <a:t>Endeavour to have will all men</a:t>
            </a:r>
          </a:p>
          <a:p>
            <a:r>
              <a:rPr lang="en-US" sz="2000" i="1" u="sng" dirty="0" smtClean="0">
                <a:solidFill>
                  <a:srgbClr val="C89400"/>
                </a:solidFill>
                <a:latin typeface="Times New Roman" pitchFamily="18" charset="0"/>
                <a:cs typeface="Times New Roman" pitchFamily="18" charset="0"/>
              </a:rPr>
              <a:t>Rom_12:18; Heb_12:14; </a:t>
            </a:r>
            <a:endParaRPr lang="en-US" sz="2000" i="1" dirty="0" smtClean="0">
              <a:solidFill>
                <a:srgbClr val="C89400"/>
              </a:solidFill>
              <a:latin typeface="Times New Roman" pitchFamily="18" charset="0"/>
              <a:cs typeface="Times New Roman" pitchFamily="18" charset="0"/>
            </a:endParaRPr>
          </a:p>
          <a:p>
            <a:r>
              <a:rPr lang="en-US" sz="2000" i="1" dirty="0" smtClean="0">
                <a:solidFill>
                  <a:srgbClr val="C89400"/>
                </a:solidFill>
                <a:latin typeface="Times New Roman" pitchFamily="18" charset="0"/>
                <a:cs typeface="Times New Roman" pitchFamily="18" charset="0"/>
              </a:rPr>
              <a:t>Pray for that of the church</a:t>
            </a:r>
          </a:p>
          <a:p>
            <a:r>
              <a:rPr lang="en-US" sz="2000" i="1" u="sng" dirty="0" smtClean="0">
                <a:solidFill>
                  <a:srgbClr val="C89400"/>
                </a:solidFill>
                <a:latin typeface="Times New Roman" pitchFamily="18" charset="0"/>
                <a:cs typeface="Times New Roman" pitchFamily="18" charset="0"/>
              </a:rPr>
              <a:t>Psa_122:6-8; </a:t>
            </a:r>
            <a:endParaRPr lang="en-US" sz="2000" i="1" dirty="0" smtClean="0">
              <a:solidFill>
                <a:srgbClr val="C89400"/>
              </a:solidFill>
              <a:latin typeface="Times New Roman" pitchFamily="18" charset="0"/>
              <a:cs typeface="Times New Roman" pitchFamily="18" charset="0"/>
            </a:endParaRPr>
          </a:p>
          <a:p>
            <a:r>
              <a:rPr lang="en-US" sz="2000" i="1" dirty="0" smtClean="0">
                <a:solidFill>
                  <a:srgbClr val="C89400"/>
                </a:solidFill>
                <a:latin typeface="Times New Roman" pitchFamily="18" charset="0"/>
                <a:cs typeface="Times New Roman" pitchFamily="18" charset="0"/>
              </a:rPr>
              <a:t>Exhort others to</a:t>
            </a:r>
          </a:p>
          <a:p>
            <a:r>
              <a:rPr lang="en-US" sz="2000" i="1" u="sng" dirty="0" smtClean="0">
                <a:solidFill>
                  <a:srgbClr val="C89400"/>
                </a:solidFill>
                <a:latin typeface="Times New Roman" pitchFamily="18" charset="0"/>
                <a:cs typeface="Times New Roman" pitchFamily="18" charset="0"/>
              </a:rPr>
              <a:t>Gen_45:24; </a:t>
            </a:r>
            <a:endParaRPr lang="en-US" sz="2000" i="1" dirty="0" smtClean="0">
              <a:solidFill>
                <a:srgbClr val="C89400"/>
              </a:solidFill>
              <a:latin typeface="Times New Roman" pitchFamily="18" charset="0"/>
              <a:cs typeface="Times New Roman" pitchFamily="18" charset="0"/>
            </a:endParaRPr>
          </a:p>
          <a:p>
            <a:r>
              <a:rPr lang="en-US" sz="2000" i="1" dirty="0" smtClean="0">
                <a:solidFill>
                  <a:srgbClr val="C89400"/>
                </a:solidFill>
                <a:latin typeface="Times New Roman" pitchFamily="18" charset="0"/>
                <a:cs typeface="Times New Roman" pitchFamily="18" charset="0"/>
              </a:rPr>
              <a:t>Ministers should exhort to</a:t>
            </a:r>
          </a:p>
          <a:p>
            <a:r>
              <a:rPr lang="en-US" sz="2000" i="1" u="sng" dirty="0" smtClean="0">
                <a:solidFill>
                  <a:srgbClr val="C89400"/>
                </a:solidFill>
                <a:latin typeface="Times New Roman" pitchFamily="18" charset="0"/>
                <a:cs typeface="Times New Roman" pitchFamily="18" charset="0"/>
              </a:rPr>
              <a:t>2Th_3:12; </a:t>
            </a:r>
            <a:endParaRPr lang="en-US" sz="2000" i="1" dirty="0" smtClean="0">
              <a:solidFill>
                <a:srgbClr val="C89400"/>
              </a:solidFill>
              <a:latin typeface="Times New Roman" pitchFamily="18" charset="0"/>
              <a:cs typeface="Times New Roman" pitchFamily="18" charset="0"/>
            </a:endParaRPr>
          </a:p>
          <a:p>
            <a:r>
              <a:rPr lang="en-US" sz="2000" i="1" dirty="0" smtClean="0">
                <a:solidFill>
                  <a:srgbClr val="C89400"/>
                </a:solidFill>
                <a:latin typeface="Times New Roman" pitchFamily="18" charset="0"/>
                <a:cs typeface="Times New Roman" pitchFamily="18" charset="0"/>
              </a:rPr>
              <a:t>Advantages of</a:t>
            </a:r>
          </a:p>
          <a:p>
            <a:r>
              <a:rPr lang="en-US" sz="2000" i="1" u="sng" dirty="0" smtClean="0">
                <a:solidFill>
                  <a:srgbClr val="C89400"/>
                </a:solidFill>
                <a:latin typeface="Times New Roman" pitchFamily="18" charset="0"/>
                <a:cs typeface="Times New Roman" pitchFamily="18" charset="0"/>
              </a:rPr>
              <a:t>Pro_17:1; Ecc_4:6; </a:t>
            </a:r>
            <a:endParaRPr lang="en-US" sz="2000" i="1" dirty="0" smtClean="0">
              <a:solidFill>
                <a:srgbClr val="C89400"/>
              </a:solidFill>
              <a:latin typeface="Times New Roman" pitchFamily="18" charset="0"/>
              <a:cs typeface="Times New Roman" pitchFamily="18" charset="0"/>
            </a:endParaRPr>
          </a:p>
        </p:txBody>
      </p:sp>
      <p:sp>
        <p:nvSpPr>
          <p:cNvPr id="4" name="Content Placeholder 3"/>
          <p:cNvSpPr>
            <a:spLocks noGrp="1"/>
          </p:cNvSpPr>
          <p:nvPr>
            <p:ph sz="half" idx="2"/>
          </p:nvPr>
        </p:nvSpPr>
        <p:spPr/>
        <p:txBody>
          <a:bodyPr/>
          <a:lstStyle/>
          <a:p>
            <a:r>
              <a:rPr lang="en-US" sz="2000" i="1" dirty="0" smtClean="0">
                <a:solidFill>
                  <a:srgbClr val="C89400"/>
                </a:solidFill>
                <a:latin typeface="Times New Roman" pitchFamily="18" charset="0"/>
                <a:cs typeface="Times New Roman" pitchFamily="18" charset="0"/>
              </a:rPr>
              <a:t>Blessedness of</a:t>
            </a:r>
          </a:p>
          <a:p>
            <a:r>
              <a:rPr lang="en-US" sz="2000" i="1" u="sng" dirty="0" smtClean="0">
                <a:solidFill>
                  <a:srgbClr val="C89400"/>
                </a:solidFill>
                <a:latin typeface="Times New Roman" pitchFamily="18" charset="0"/>
                <a:cs typeface="Times New Roman" pitchFamily="18" charset="0"/>
              </a:rPr>
              <a:t>Psa_133:1; </a:t>
            </a:r>
            <a:endParaRPr lang="en-US" sz="2000" i="1" dirty="0" smtClean="0">
              <a:solidFill>
                <a:srgbClr val="C89400"/>
              </a:solidFill>
              <a:latin typeface="Times New Roman" pitchFamily="18" charset="0"/>
              <a:cs typeface="Times New Roman" pitchFamily="18" charset="0"/>
            </a:endParaRPr>
          </a:p>
          <a:p>
            <a:r>
              <a:rPr lang="en-US" sz="2000" i="1" dirty="0" smtClean="0">
                <a:solidFill>
                  <a:srgbClr val="C89400"/>
                </a:solidFill>
                <a:latin typeface="Times New Roman" pitchFamily="18" charset="0"/>
                <a:cs typeface="Times New Roman" pitchFamily="18" charset="0"/>
              </a:rPr>
              <a:t>Blessedness of promoting</a:t>
            </a:r>
          </a:p>
          <a:p>
            <a:r>
              <a:rPr lang="en-US" sz="2000" i="1" u="sng" dirty="0" smtClean="0">
                <a:solidFill>
                  <a:srgbClr val="C89400"/>
                </a:solidFill>
                <a:latin typeface="Times New Roman" pitchFamily="18" charset="0"/>
                <a:cs typeface="Times New Roman" pitchFamily="18" charset="0"/>
              </a:rPr>
              <a:t>Mat_5:9; </a:t>
            </a:r>
            <a:endParaRPr lang="en-US" sz="2000" i="1" dirty="0" smtClean="0">
              <a:solidFill>
                <a:srgbClr val="C89400"/>
              </a:solidFill>
              <a:latin typeface="Times New Roman" pitchFamily="18" charset="0"/>
              <a:cs typeface="Times New Roman" pitchFamily="18" charset="0"/>
            </a:endParaRPr>
          </a:p>
          <a:p>
            <a:r>
              <a:rPr lang="en-US" sz="2000" i="1" dirty="0" smtClean="0">
                <a:solidFill>
                  <a:srgbClr val="C89400"/>
                </a:solidFill>
                <a:latin typeface="Times New Roman" pitchFamily="18" charset="0"/>
                <a:cs typeface="Times New Roman" pitchFamily="18" charset="0"/>
              </a:rPr>
              <a:t>THE WICKED</a:t>
            </a:r>
          </a:p>
          <a:p>
            <a:r>
              <a:rPr lang="en-US" sz="2000" i="1" dirty="0" smtClean="0">
                <a:solidFill>
                  <a:srgbClr val="C89400"/>
                </a:solidFill>
                <a:latin typeface="Times New Roman" pitchFamily="18" charset="0"/>
                <a:cs typeface="Times New Roman" pitchFamily="18" charset="0"/>
              </a:rPr>
              <a:t>Hypocritically speak</a:t>
            </a:r>
          </a:p>
          <a:p>
            <a:r>
              <a:rPr lang="en-US" sz="2000" i="1" u="sng" dirty="0" smtClean="0">
                <a:solidFill>
                  <a:srgbClr val="C89400"/>
                </a:solidFill>
                <a:latin typeface="Times New Roman" pitchFamily="18" charset="0"/>
                <a:cs typeface="Times New Roman" pitchFamily="18" charset="0"/>
              </a:rPr>
              <a:t>Psa_28:3; </a:t>
            </a:r>
            <a:endParaRPr lang="en-US" sz="2000" i="1" dirty="0" smtClean="0">
              <a:solidFill>
                <a:srgbClr val="C89400"/>
              </a:solidFill>
              <a:latin typeface="Times New Roman" pitchFamily="18" charset="0"/>
              <a:cs typeface="Times New Roman" pitchFamily="18" charset="0"/>
            </a:endParaRPr>
          </a:p>
          <a:p>
            <a:r>
              <a:rPr lang="en-US" sz="2000" i="1" dirty="0" smtClean="0">
                <a:solidFill>
                  <a:srgbClr val="C89400"/>
                </a:solidFill>
                <a:latin typeface="Times New Roman" pitchFamily="18" charset="0"/>
                <a:cs typeface="Times New Roman" pitchFamily="18" charset="0"/>
              </a:rPr>
              <a:t>Speak not</a:t>
            </a:r>
          </a:p>
          <a:p>
            <a:r>
              <a:rPr lang="en-US" sz="2000" i="1" u="sng" dirty="0" smtClean="0">
                <a:solidFill>
                  <a:srgbClr val="C89400"/>
                </a:solidFill>
                <a:latin typeface="Times New Roman" pitchFamily="18" charset="0"/>
                <a:cs typeface="Times New Roman" pitchFamily="18" charset="0"/>
              </a:rPr>
              <a:t>Psa_35:20; </a:t>
            </a:r>
            <a:endParaRPr lang="en-US" sz="2000" i="1" dirty="0" smtClean="0">
              <a:solidFill>
                <a:srgbClr val="C89400"/>
              </a:solidFill>
              <a:latin typeface="Times New Roman" pitchFamily="18" charset="0"/>
              <a:cs typeface="Times New Roman" pitchFamily="18" charset="0"/>
            </a:endParaRPr>
          </a:p>
          <a:p>
            <a:r>
              <a:rPr lang="en-US" sz="2000" i="1" dirty="0" smtClean="0">
                <a:solidFill>
                  <a:srgbClr val="C89400"/>
                </a:solidFill>
                <a:latin typeface="Times New Roman" pitchFamily="18" charset="0"/>
                <a:cs typeface="Times New Roman" pitchFamily="18" charset="0"/>
              </a:rPr>
              <a:t>Enjoy not</a:t>
            </a:r>
          </a:p>
          <a:p>
            <a:r>
              <a:rPr lang="en-US" sz="2000" i="1" u="sng" dirty="0" smtClean="0">
                <a:solidFill>
                  <a:srgbClr val="C89400"/>
                </a:solidFill>
                <a:latin typeface="Times New Roman" pitchFamily="18" charset="0"/>
                <a:cs typeface="Times New Roman" pitchFamily="18" charset="0"/>
              </a:rPr>
              <a:t>Isa_48:22; Eze_7:25; </a:t>
            </a:r>
            <a:endParaRPr lang="en-US" sz="2000" i="1" dirty="0" smtClean="0">
              <a:solidFill>
                <a:srgbClr val="C89400"/>
              </a:solidFill>
              <a:latin typeface="Times New Roman" pitchFamily="18" charset="0"/>
              <a:cs typeface="Times New Roman" pitchFamily="18" charset="0"/>
            </a:endParaRPr>
          </a:p>
          <a:p>
            <a:r>
              <a:rPr lang="en-US" sz="2000" i="1" u="sng" dirty="0" smtClean="0">
                <a:solidFill>
                  <a:srgbClr val="C89400"/>
                </a:solidFill>
                <a:latin typeface="Times New Roman" pitchFamily="18" charset="0"/>
                <a:cs typeface="Times New Roman" pitchFamily="18" charset="0"/>
              </a:rPr>
              <a:t>; </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C89400"/>
                </a:solidFill>
                <a:latin typeface="Times New Roman" pitchFamily="18" charset="0"/>
                <a:cs typeface="Times New Roman" pitchFamily="18" charset="0"/>
              </a:rPr>
              <a:t>R. A. Torrey’s New Topical Textbook cont.</a:t>
            </a:r>
            <a:endParaRPr lang="en-US" sz="3600" dirty="0"/>
          </a:p>
        </p:txBody>
      </p:sp>
      <p:sp>
        <p:nvSpPr>
          <p:cNvPr id="3" name="Content Placeholder 2"/>
          <p:cNvSpPr>
            <a:spLocks noGrp="1"/>
          </p:cNvSpPr>
          <p:nvPr>
            <p:ph sz="half" idx="1"/>
          </p:nvPr>
        </p:nvSpPr>
        <p:spPr/>
        <p:txBody>
          <a:bodyPr/>
          <a:lstStyle/>
          <a:p>
            <a:r>
              <a:rPr lang="en-US" sz="2000" i="1" dirty="0" smtClean="0">
                <a:solidFill>
                  <a:srgbClr val="C89400"/>
                </a:solidFill>
                <a:latin typeface="Times New Roman" pitchFamily="18" charset="0"/>
                <a:cs typeface="Times New Roman" pitchFamily="18" charset="0"/>
              </a:rPr>
              <a:t>Opposed to</a:t>
            </a:r>
          </a:p>
          <a:p>
            <a:r>
              <a:rPr lang="en-US" sz="2000" i="1" u="sng" dirty="0" smtClean="0">
                <a:solidFill>
                  <a:srgbClr val="C89400"/>
                </a:solidFill>
                <a:latin typeface="Times New Roman" pitchFamily="18" charset="0"/>
                <a:cs typeface="Times New Roman" pitchFamily="18" charset="0"/>
              </a:rPr>
              <a:t>Psa_120:7; </a:t>
            </a:r>
            <a:endParaRPr lang="en-US" sz="2000" i="1" dirty="0" smtClean="0">
              <a:solidFill>
                <a:srgbClr val="C89400"/>
              </a:solidFill>
              <a:latin typeface="Times New Roman" pitchFamily="18" charset="0"/>
              <a:cs typeface="Times New Roman" pitchFamily="18" charset="0"/>
            </a:endParaRPr>
          </a:p>
          <a:p>
            <a:r>
              <a:rPr lang="en-US" sz="2000" i="1" dirty="0" smtClean="0">
                <a:solidFill>
                  <a:srgbClr val="C89400"/>
                </a:solidFill>
                <a:latin typeface="Times New Roman" pitchFamily="18" charset="0"/>
                <a:cs typeface="Times New Roman" pitchFamily="18" charset="0"/>
              </a:rPr>
              <a:t>Hate</a:t>
            </a:r>
          </a:p>
          <a:p>
            <a:r>
              <a:rPr lang="en-US" sz="2000" i="1" u="sng" dirty="0" smtClean="0">
                <a:solidFill>
                  <a:srgbClr val="C89400"/>
                </a:solidFill>
                <a:latin typeface="Times New Roman" pitchFamily="18" charset="0"/>
                <a:cs typeface="Times New Roman" pitchFamily="18" charset="0"/>
              </a:rPr>
              <a:t>Psa_120:6; </a:t>
            </a:r>
            <a:endParaRPr lang="en-US" sz="2000" i="1" dirty="0" smtClean="0">
              <a:solidFill>
                <a:srgbClr val="C89400"/>
              </a:solidFill>
              <a:latin typeface="Times New Roman" pitchFamily="18" charset="0"/>
              <a:cs typeface="Times New Roman" pitchFamily="18" charset="0"/>
            </a:endParaRPr>
          </a:p>
          <a:p>
            <a:r>
              <a:rPr lang="en-US" sz="2000" i="1" dirty="0" smtClean="0">
                <a:solidFill>
                  <a:srgbClr val="C89400"/>
                </a:solidFill>
                <a:latin typeface="Times New Roman" pitchFamily="18" charset="0"/>
                <a:cs typeface="Times New Roman" pitchFamily="18" charset="0"/>
              </a:rPr>
              <a:t>Shall abound in the latter days</a:t>
            </a:r>
          </a:p>
          <a:p>
            <a:r>
              <a:rPr lang="en-US" sz="2000" i="1" u="sng" dirty="0" smtClean="0">
                <a:solidFill>
                  <a:srgbClr val="C89400"/>
                </a:solidFill>
                <a:latin typeface="Times New Roman" pitchFamily="18" charset="0"/>
                <a:cs typeface="Times New Roman" pitchFamily="18" charset="0"/>
              </a:rPr>
              <a:t>Isa_2:4; Isa_11:13; Isa_32:18; </a:t>
            </a:r>
            <a:endParaRPr lang="en-US" sz="2000" i="1" dirty="0" smtClean="0">
              <a:solidFill>
                <a:srgbClr val="C89400"/>
              </a:solidFill>
              <a:latin typeface="Times New Roman" pitchFamily="18" charset="0"/>
              <a:cs typeface="Times New Roman" pitchFamily="18" charset="0"/>
            </a:endParaRPr>
          </a:p>
          <a:p>
            <a:r>
              <a:rPr lang="en-US" sz="2000" i="1" dirty="0" smtClean="0">
                <a:solidFill>
                  <a:srgbClr val="C89400"/>
                </a:solidFill>
                <a:latin typeface="Times New Roman" pitchFamily="18" charset="0"/>
                <a:cs typeface="Times New Roman" pitchFamily="18" charset="0"/>
              </a:rPr>
              <a:t>Exemplified</a:t>
            </a:r>
          </a:p>
          <a:p>
            <a:r>
              <a:rPr lang="en-US" sz="2000" i="1" dirty="0" smtClean="0">
                <a:solidFill>
                  <a:srgbClr val="C89400"/>
                </a:solidFill>
                <a:latin typeface="Times New Roman" pitchFamily="18" charset="0"/>
                <a:cs typeface="Times New Roman" pitchFamily="18" charset="0"/>
              </a:rPr>
              <a:t>Abraham</a:t>
            </a:r>
          </a:p>
          <a:p>
            <a:r>
              <a:rPr lang="en-US" sz="2000" i="1" u="sng" dirty="0" smtClean="0">
                <a:solidFill>
                  <a:srgbClr val="C89400"/>
                </a:solidFill>
                <a:latin typeface="Times New Roman" pitchFamily="18" charset="0"/>
                <a:cs typeface="Times New Roman" pitchFamily="18" charset="0"/>
              </a:rPr>
              <a:t>Gen_13:8; Gen_13:9; </a:t>
            </a:r>
            <a:endParaRPr lang="en-US" sz="2000" i="1" dirty="0" smtClean="0">
              <a:solidFill>
                <a:srgbClr val="C89400"/>
              </a:solidFill>
              <a:latin typeface="Times New Roman" pitchFamily="18" charset="0"/>
              <a:cs typeface="Times New Roman" pitchFamily="18" charset="0"/>
            </a:endParaRPr>
          </a:p>
          <a:p>
            <a:r>
              <a:rPr lang="en-US" sz="2000" i="1" dirty="0" err="1" smtClean="0">
                <a:solidFill>
                  <a:srgbClr val="C89400"/>
                </a:solidFill>
                <a:latin typeface="Times New Roman" pitchFamily="18" charset="0"/>
                <a:cs typeface="Times New Roman" pitchFamily="18" charset="0"/>
              </a:rPr>
              <a:t>Abimelech</a:t>
            </a:r>
            <a:endParaRPr lang="en-US" sz="2000" i="1" dirty="0" smtClean="0">
              <a:solidFill>
                <a:srgbClr val="C89400"/>
              </a:solidFill>
              <a:latin typeface="Times New Roman" pitchFamily="18" charset="0"/>
              <a:cs typeface="Times New Roman" pitchFamily="18" charset="0"/>
            </a:endParaRPr>
          </a:p>
          <a:p>
            <a:r>
              <a:rPr lang="en-US" sz="2000" i="1" u="sng" dirty="0" smtClean="0">
                <a:solidFill>
                  <a:srgbClr val="C89400"/>
                </a:solidFill>
                <a:latin typeface="Times New Roman" pitchFamily="18" charset="0"/>
                <a:cs typeface="Times New Roman" pitchFamily="18" charset="0"/>
              </a:rPr>
              <a:t>Gen_26:29; </a:t>
            </a:r>
            <a:endParaRPr lang="en-US" sz="2000" i="1" dirty="0" smtClean="0">
              <a:solidFill>
                <a:srgbClr val="C89400"/>
              </a:solidFill>
              <a:latin typeface="Times New Roman" pitchFamily="18" charset="0"/>
              <a:cs typeface="Times New Roman" pitchFamily="18" charset="0"/>
            </a:endParaRPr>
          </a:p>
        </p:txBody>
      </p:sp>
      <p:sp>
        <p:nvSpPr>
          <p:cNvPr id="4" name="Content Placeholder 3"/>
          <p:cNvSpPr>
            <a:spLocks noGrp="1"/>
          </p:cNvSpPr>
          <p:nvPr>
            <p:ph sz="half" idx="2"/>
          </p:nvPr>
        </p:nvSpPr>
        <p:spPr/>
        <p:txBody>
          <a:bodyPr/>
          <a:lstStyle/>
          <a:p>
            <a:r>
              <a:rPr lang="en-US" sz="2000" i="1" dirty="0" smtClean="0">
                <a:solidFill>
                  <a:srgbClr val="C89400"/>
                </a:solidFill>
                <a:latin typeface="Times New Roman" pitchFamily="18" charset="0"/>
                <a:cs typeface="Times New Roman" pitchFamily="18" charset="0"/>
              </a:rPr>
              <a:t>Mordecai</a:t>
            </a:r>
          </a:p>
          <a:p>
            <a:r>
              <a:rPr lang="en-US" sz="2000" i="1" u="sng" dirty="0" smtClean="0">
                <a:solidFill>
                  <a:srgbClr val="C89400"/>
                </a:solidFill>
                <a:latin typeface="Times New Roman" pitchFamily="18" charset="0"/>
                <a:cs typeface="Times New Roman" pitchFamily="18" charset="0"/>
              </a:rPr>
              <a:t>Est_10:3; </a:t>
            </a:r>
            <a:endParaRPr lang="en-US" sz="2000" i="1" dirty="0" smtClean="0">
              <a:solidFill>
                <a:srgbClr val="C89400"/>
              </a:solidFill>
              <a:latin typeface="Times New Roman" pitchFamily="18" charset="0"/>
              <a:cs typeface="Times New Roman" pitchFamily="18" charset="0"/>
            </a:endParaRPr>
          </a:p>
          <a:p>
            <a:r>
              <a:rPr lang="en-US" sz="2000" i="1" dirty="0" smtClean="0">
                <a:solidFill>
                  <a:srgbClr val="C89400"/>
                </a:solidFill>
                <a:latin typeface="Times New Roman" pitchFamily="18" charset="0"/>
                <a:cs typeface="Times New Roman" pitchFamily="18" charset="0"/>
              </a:rPr>
              <a:t>David</a:t>
            </a:r>
          </a:p>
          <a:p>
            <a:r>
              <a:rPr lang="en-US" sz="2000" i="1" u="sng" dirty="0" smtClean="0">
                <a:solidFill>
                  <a:srgbClr val="C89400"/>
                </a:solidFill>
                <a:latin typeface="Times New Roman" pitchFamily="18" charset="0"/>
                <a:cs typeface="Times New Roman" pitchFamily="18" charset="0"/>
              </a:rPr>
              <a:t>Psa_120:7</a:t>
            </a:r>
            <a:endParaRPr lang="en-US" sz="2000" dirty="0" smtClean="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89400"/>
                </a:solidFill>
                <a:latin typeface="Times New Roman" pitchFamily="18" charset="0"/>
                <a:cs typeface="Times New Roman" pitchFamily="18" charset="0"/>
              </a:rPr>
              <a:t>Webster’s 1828 Dictionary</a:t>
            </a:r>
            <a:endParaRPr lang="en-US" dirty="0"/>
          </a:p>
        </p:txBody>
      </p:sp>
      <p:sp>
        <p:nvSpPr>
          <p:cNvPr id="3" name="Content Placeholder 2"/>
          <p:cNvSpPr>
            <a:spLocks noGrp="1"/>
          </p:cNvSpPr>
          <p:nvPr>
            <p:ph idx="1"/>
          </p:nvPr>
        </p:nvSpPr>
        <p:spPr/>
        <p:txBody>
          <a:bodyPr/>
          <a:lstStyle/>
          <a:p>
            <a:r>
              <a:rPr lang="en-US" sz="2000" b="1" i="1" dirty="0" smtClean="0">
                <a:solidFill>
                  <a:srgbClr val="C89400"/>
                </a:solidFill>
                <a:latin typeface="Times New Roman" pitchFamily="18" charset="0"/>
                <a:cs typeface="Times New Roman" pitchFamily="18" charset="0"/>
              </a:rPr>
              <a:t>Peace</a:t>
            </a:r>
          </a:p>
          <a:p>
            <a:r>
              <a:rPr lang="en-US" sz="2000" b="1" i="1" dirty="0" smtClean="0">
                <a:solidFill>
                  <a:srgbClr val="C89400"/>
                </a:solidFill>
                <a:latin typeface="Times New Roman" pitchFamily="18" charset="0"/>
                <a:cs typeface="Times New Roman" pitchFamily="18" charset="0"/>
              </a:rPr>
              <a:t>PEACE, n. [L. </a:t>
            </a:r>
            <a:r>
              <a:rPr lang="en-US" sz="2000" b="1" i="1" dirty="0" err="1" smtClean="0">
                <a:solidFill>
                  <a:srgbClr val="C89400"/>
                </a:solidFill>
                <a:latin typeface="Times New Roman" pitchFamily="18" charset="0"/>
                <a:cs typeface="Times New Roman" pitchFamily="18" charset="0"/>
              </a:rPr>
              <a:t>pax</a:t>
            </a:r>
            <a:r>
              <a:rPr lang="en-US" sz="2000" b="1" i="1" dirty="0" smtClean="0">
                <a:solidFill>
                  <a:srgbClr val="C89400"/>
                </a:solidFill>
                <a:latin typeface="Times New Roman" pitchFamily="18" charset="0"/>
                <a:cs typeface="Times New Roman" pitchFamily="18" charset="0"/>
              </a:rPr>
              <a:t>, </a:t>
            </a:r>
            <a:r>
              <a:rPr lang="en-US" sz="2000" b="1" i="1" dirty="0" err="1" smtClean="0">
                <a:solidFill>
                  <a:srgbClr val="C89400"/>
                </a:solidFill>
                <a:latin typeface="Times New Roman" pitchFamily="18" charset="0"/>
                <a:cs typeface="Times New Roman" pitchFamily="18" charset="0"/>
              </a:rPr>
              <a:t>paco</a:t>
            </a:r>
            <a:r>
              <a:rPr lang="en-US" sz="2000" b="1" i="1" dirty="0" smtClean="0">
                <a:solidFill>
                  <a:srgbClr val="C89400"/>
                </a:solidFill>
                <a:latin typeface="Times New Roman" pitchFamily="18" charset="0"/>
                <a:cs typeface="Times New Roman" pitchFamily="18" charset="0"/>
              </a:rPr>
              <a:t>, to appease.]</a:t>
            </a:r>
          </a:p>
          <a:p>
            <a:endParaRPr lang="en-US" sz="2000" i="1" dirty="0" smtClean="0">
              <a:solidFill>
                <a:srgbClr val="C89400"/>
              </a:solidFill>
              <a:latin typeface="Times New Roman" pitchFamily="18" charset="0"/>
              <a:cs typeface="Times New Roman" pitchFamily="18" charset="0"/>
            </a:endParaRPr>
          </a:p>
          <a:p>
            <a:r>
              <a:rPr lang="en-US" sz="2000" i="1" dirty="0" smtClean="0">
                <a:solidFill>
                  <a:srgbClr val="C89400"/>
                </a:solidFill>
                <a:latin typeface="Times New Roman" pitchFamily="18" charset="0"/>
                <a:cs typeface="Times New Roman" pitchFamily="18" charset="0"/>
              </a:rPr>
              <a:t>1. In a general sense, a state of quiet or </a:t>
            </a:r>
            <a:r>
              <a:rPr lang="en-US" sz="2000" i="1" dirty="0" err="1" smtClean="0">
                <a:solidFill>
                  <a:srgbClr val="C89400"/>
                </a:solidFill>
                <a:latin typeface="Times New Roman" pitchFamily="18" charset="0"/>
                <a:cs typeface="Times New Roman" pitchFamily="18" charset="0"/>
              </a:rPr>
              <a:t>tranquillity</a:t>
            </a:r>
            <a:r>
              <a:rPr lang="en-US" sz="2000" i="1" dirty="0" smtClean="0">
                <a:solidFill>
                  <a:srgbClr val="C89400"/>
                </a:solidFill>
                <a:latin typeface="Times New Roman" pitchFamily="18" charset="0"/>
                <a:cs typeface="Times New Roman" pitchFamily="18" charset="0"/>
              </a:rPr>
              <a:t>; freedom from disturbance or agitation; applicable to society, to individuals, or to the temper of the mind.</a:t>
            </a:r>
          </a:p>
          <a:p>
            <a:endParaRPr lang="en-US" sz="2000" i="1" dirty="0" smtClean="0">
              <a:solidFill>
                <a:srgbClr val="C89400"/>
              </a:solidFill>
              <a:latin typeface="Times New Roman" pitchFamily="18" charset="0"/>
              <a:cs typeface="Times New Roman" pitchFamily="18" charset="0"/>
            </a:endParaRPr>
          </a:p>
          <a:p>
            <a:r>
              <a:rPr lang="en-US" sz="2000" i="1" dirty="0" smtClean="0">
                <a:solidFill>
                  <a:srgbClr val="C89400"/>
                </a:solidFill>
                <a:latin typeface="Times New Roman" pitchFamily="18" charset="0"/>
                <a:cs typeface="Times New Roman" pitchFamily="18" charset="0"/>
              </a:rPr>
              <a:t>2. Freedom from war with a foreign nation; public quiet.</a:t>
            </a:r>
          </a:p>
          <a:p>
            <a:endParaRPr lang="en-US" sz="2000" i="1" dirty="0" smtClean="0">
              <a:solidFill>
                <a:srgbClr val="C89400"/>
              </a:solidFill>
              <a:latin typeface="Times New Roman" pitchFamily="18" charset="0"/>
              <a:cs typeface="Times New Roman" pitchFamily="18" charset="0"/>
            </a:endParaRPr>
          </a:p>
          <a:p>
            <a:r>
              <a:rPr lang="en-US" sz="2000" i="1" dirty="0" smtClean="0">
                <a:solidFill>
                  <a:srgbClr val="C89400"/>
                </a:solidFill>
                <a:latin typeface="Times New Roman" pitchFamily="18" charset="0"/>
                <a:cs typeface="Times New Roman" pitchFamily="18" charset="0"/>
              </a:rPr>
              <a:t>3. Freedom from internal commotion or civil war.</a:t>
            </a:r>
          </a:p>
          <a:p>
            <a:endParaRPr lang="en-US" sz="2000" i="1" dirty="0" smtClean="0">
              <a:solidFill>
                <a:srgbClr val="C89400"/>
              </a:solidFill>
              <a:latin typeface="Times New Roman" pitchFamily="18" charset="0"/>
              <a:cs typeface="Times New Roman" pitchFamily="18" charset="0"/>
            </a:endParaRPr>
          </a:p>
          <a:p>
            <a:r>
              <a:rPr lang="en-US" sz="2000" i="1" dirty="0" smtClean="0">
                <a:solidFill>
                  <a:srgbClr val="C89400"/>
                </a:solidFill>
                <a:latin typeface="Times New Roman" pitchFamily="18" charset="0"/>
                <a:cs typeface="Times New Roman" pitchFamily="18" charset="0"/>
              </a:rPr>
              <a:t>4. Freedom from private quarrels, suits or disturbance.</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89400"/>
                </a:solidFill>
                <a:latin typeface="Times New Roman" pitchFamily="18" charset="0"/>
                <a:cs typeface="Times New Roman" pitchFamily="18" charset="0"/>
              </a:rPr>
              <a:t>Webster’s 1828 Dictionary cont.</a:t>
            </a:r>
            <a:endParaRPr lang="en-US" dirty="0"/>
          </a:p>
        </p:txBody>
      </p:sp>
      <p:sp>
        <p:nvSpPr>
          <p:cNvPr id="3" name="Content Placeholder 2"/>
          <p:cNvSpPr>
            <a:spLocks noGrp="1"/>
          </p:cNvSpPr>
          <p:nvPr>
            <p:ph idx="1"/>
          </p:nvPr>
        </p:nvSpPr>
        <p:spPr/>
        <p:txBody>
          <a:bodyPr/>
          <a:lstStyle/>
          <a:p>
            <a:r>
              <a:rPr lang="en-US" sz="2000" i="1" dirty="0" smtClean="0">
                <a:solidFill>
                  <a:srgbClr val="C89400"/>
                </a:solidFill>
                <a:latin typeface="Times New Roman" pitchFamily="18" charset="0"/>
                <a:cs typeface="Times New Roman" pitchFamily="18" charset="0"/>
              </a:rPr>
              <a:t>5. Freedom from agitation or disturbance by the passions, as from fear, terror, anger, anxiety or the like; quietness of mind; </a:t>
            </a:r>
            <a:r>
              <a:rPr lang="en-US" sz="2000" i="1" dirty="0" err="1" smtClean="0">
                <a:solidFill>
                  <a:srgbClr val="C89400"/>
                </a:solidFill>
                <a:latin typeface="Times New Roman" pitchFamily="18" charset="0"/>
                <a:cs typeface="Times New Roman" pitchFamily="18" charset="0"/>
              </a:rPr>
              <a:t>tranquillity</a:t>
            </a:r>
            <a:r>
              <a:rPr lang="en-US" sz="2000" i="1" dirty="0" smtClean="0">
                <a:solidFill>
                  <a:srgbClr val="C89400"/>
                </a:solidFill>
                <a:latin typeface="Times New Roman" pitchFamily="18" charset="0"/>
                <a:cs typeface="Times New Roman" pitchFamily="18" charset="0"/>
              </a:rPr>
              <a:t>; calmness; quiet of conscience.</a:t>
            </a:r>
          </a:p>
          <a:p>
            <a:endParaRPr lang="en-US" sz="2000" i="1" dirty="0" smtClean="0">
              <a:solidFill>
                <a:srgbClr val="C89400"/>
              </a:solidFill>
              <a:latin typeface="Times New Roman" pitchFamily="18" charset="0"/>
              <a:cs typeface="Times New Roman" pitchFamily="18" charset="0"/>
            </a:endParaRPr>
          </a:p>
          <a:p>
            <a:r>
              <a:rPr lang="en-US" sz="2000" i="1" dirty="0" smtClean="0">
                <a:solidFill>
                  <a:srgbClr val="C89400"/>
                </a:solidFill>
                <a:latin typeface="Times New Roman" pitchFamily="18" charset="0"/>
                <a:cs typeface="Times New Roman" pitchFamily="18" charset="0"/>
              </a:rPr>
              <a:t>Great peace have they that love the law. </a:t>
            </a:r>
            <a:r>
              <a:rPr lang="en-US" sz="2000" i="1" dirty="0" err="1" smtClean="0">
                <a:solidFill>
                  <a:srgbClr val="C89400"/>
                </a:solidFill>
                <a:latin typeface="Times New Roman" pitchFamily="18" charset="0"/>
                <a:cs typeface="Times New Roman" pitchFamily="18" charset="0"/>
              </a:rPr>
              <a:t>Psa</a:t>
            </a:r>
            <a:r>
              <a:rPr lang="en-US" sz="2000" i="1" dirty="0" smtClean="0">
                <a:solidFill>
                  <a:srgbClr val="C89400"/>
                </a:solidFill>
                <a:latin typeface="Times New Roman" pitchFamily="18" charset="0"/>
                <a:cs typeface="Times New Roman" pitchFamily="18" charset="0"/>
              </a:rPr>
              <a:t> 119.</a:t>
            </a:r>
          </a:p>
          <a:p>
            <a:endParaRPr lang="en-US" sz="2000" i="1" dirty="0" smtClean="0">
              <a:solidFill>
                <a:srgbClr val="C89400"/>
              </a:solidFill>
              <a:latin typeface="Times New Roman" pitchFamily="18" charset="0"/>
              <a:cs typeface="Times New Roman" pitchFamily="18" charset="0"/>
            </a:endParaRPr>
          </a:p>
          <a:p>
            <a:r>
              <a:rPr lang="en-US" sz="2000" i="1" dirty="0" smtClean="0">
                <a:solidFill>
                  <a:srgbClr val="C89400"/>
                </a:solidFill>
                <a:latin typeface="Times New Roman" pitchFamily="18" charset="0"/>
                <a:cs typeface="Times New Roman" pitchFamily="18" charset="0"/>
              </a:rPr>
              <a:t>6. Heavenly rest; the happiness of heaven.</a:t>
            </a:r>
          </a:p>
          <a:p>
            <a:endParaRPr lang="en-US" sz="2000" i="1" dirty="0" smtClean="0">
              <a:solidFill>
                <a:srgbClr val="C89400"/>
              </a:solidFill>
              <a:latin typeface="Times New Roman" pitchFamily="18" charset="0"/>
              <a:cs typeface="Times New Roman" pitchFamily="18" charset="0"/>
            </a:endParaRPr>
          </a:p>
          <a:p>
            <a:r>
              <a:rPr lang="en-US" sz="2000" i="1" dirty="0" smtClean="0">
                <a:solidFill>
                  <a:srgbClr val="C89400"/>
                </a:solidFill>
                <a:latin typeface="Times New Roman" pitchFamily="18" charset="0"/>
                <a:cs typeface="Times New Roman" pitchFamily="18" charset="0"/>
              </a:rPr>
              <a:t>7. Harmony; concord; a state of reconciliation between parties at variance.</a:t>
            </a:r>
          </a:p>
          <a:p>
            <a:endParaRPr lang="en-US" sz="2000" i="1" dirty="0" smtClean="0">
              <a:solidFill>
                <a:srgbClr val="C89400"/>
              </a:solidFill>
              <a:latin typeface="Times New Roman" pitchFamily="18" charset="0"/>
              <a:cs typeface="Times New Roman" pitchFamily="18" charset="0"/>
            </a:endParaRPr>
          </a:p>
          <a:p>
            <a:r>
              <a:rPr lang="en-US" sz="2000" i="1" dirty="0" smtClean="0">
                <a:solidFill>
                  <a:srgbClr val="C89400"/>
                </a:solidFill>
                <a:latin typeface="Times New Roman" pitchFamily="18" charset="0"/>
                <a:cs typeface="Times New Roman" pitchFamily="18" charset="0"/>
              </a:rPr>
              <a:t>8. Public </a:t>
            </a:r>
            <a:r>
              <a:rPr lang="en-US" sz="2000" i="1" dirty="0" err="1" smtClean="0">
                <a:solidFill>
                  <a:srgbClr val="C89400"/>
                </a:solidFill>
                <a:latin typeface="Times New Roman" pitchFamily="18" charset="0"/>
                <a:cs typeface="Times New Roman" pitchFamily="18" charset="0"/>
              </a:rPr>
              <a:t>tranquillity</a:t>
            </a:r>
            <a:r>
              <a:rPr lang="en-US" sz="2000" i="1" dirty="0" smtClean="0">
                <a:solidFill>
                  <a:srgbClr val="C89400"/>
                </a:solidFill>
                <a:latin typeface="Times New Roman" pitchFamily="18" charset="0"/>
                <a:cs typeface="Times New Roman" pitchFamily="18" charset="0"/>
              </a:rPr>
              <a:t>; that </a:t>
            </a:r>
            <a:r>
              <a:rPr lang="en-US" sz="2000" i="1" dirty="0" err="1" smtClean="0">
                <a:solidFill>
                  <a:srgbClr val="C89400"/>
                </a:solidFill>
                <a:latin typeface="Times New Roman" pitchFamily="18" charset="0"/>
                <a:cs typeface="Times New Roman" pitchFamily="18" charset="0"/>
              </a:rPr>
              <a:t>quiet,order</a:t>
            </a:r>
            <a:r>
              <a:rPr lang="en-US" sz="2000" i="1" dirty="0" smtClean="0">
                <a:solidFill>
                  <a:srgbClr val="C89400"/>
                </a:solidFill>
                <a:latin typeface="Times New Roman" pitchFamily="18" charset="0"/>
                <a:cs typeface="Times New Roman" pitchFamily="18" charset="0"/>
              </a:rPr>
              <a:t> and security which is guaranteed by the laws; as, to keep the peace; to break the peace.</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89400"/>
                </a:solidFill>
                <a:latin typeface="Times New Roman" pitchFamily="18" charset="0"/>
                <a:cs typeface="Times New Roman" pitchFamily="18" charset="0"/>
              </a:rPr>
              <a:t>Webster’s 1828 Dictionary cont.</a:t>
            </a:r>
            <a:endParaRPr lang="en-US" dirty="0"/>
          </a:p>
        </p:txBody>
      </p:sp>
      <p:sp>
        <p:nvSpPr>
          <p:cNvPr id="3" name="Content Placeholder 2"/>
          <p:cNvSpPr>
            <a:spLocks noGrp="1"/>
          </p:cNvSpPr>
          <p:nvPr>
            <p:ph idx="1"/>
          </p:nvPr>
        </p:nvSpPr>
        <p:spPr/>
        <p:txBody>
          <a:bodyPr/>
          <a:lstStyle/>
          <a:p>
            <a:r>
              <a:rPr lang="en-US" sz="2000" i="1" dirty="0" smtClean="0">
                <a:solidFill>
                  <a:srgbClr val="C89400"/>
                </a:solidFill>
                <a:latin typeface="Times New Roman" pitchFamily="18" charset="0"/>
                <a:cs typeface="Times New Roman" pitchFamily="18" charset="0"/>
              </a:rPr>
              <a:t>This word is used in commanding silence or quiet; as, peace to this troubled soul.</a:t>
            </a:r>
          </a:p>
          <a:p>
            <a:endParaRPr lang="en-US" sz="2000" i="1" dirty="0" smtClean="0">
              <a:solidFill>
                <a:srgbClr val="C89400"/>
              </a:solidFill>
              <a:latin typeface="Times New Roman" pitchFamily="18" charset="0"/>
              <a:cs typeface="Times New Roman" pitchFamily="18" charset="0"/>
            </a:endParaRPr>
          </a:p>
          <a:p>
            <a:r>
              <a:rPr lang="en-US" sz="2000" i="1" dirty="0" smtClean="0">
                <a:solidFill>
                  <a:srgbClr val="C89400"/>
                </a:solidFill>
                <a:latin typeface="Times New Roman" pitchFamily="18" charset="0"/>
                <a:cs typeface="Times New Roman" pitchFamily="18" charset="0"/>
              </a:rPr>
              <a:t>Peace, the lovers are asleep.</a:t>
            </a:r>
          </a:p>
          <a:p>
            <a:endParaRPr lang="en-US" sz="2000" i="1" dirty="0" smtClean="0">
              <a:solidFill>
                <a:srgbClr val="C89400"/>
              </a:solidFill>
              <a:latin typeface="Times New Roman" pitchFamily="18" charset="0"/>
              <a:cs typeface="Times New Roman" pitchFamily="18" charset="0"/>
            </a:endParaRPr>
          </a:p>
          <a:p>
            <a:r>
              <a:rPr lang="en-US" sz="2000" i="1" dirty="0" smtClean="0">
                <a:solidFill>
                  <a:srgbClr val="C89400"/>
                </a:solidFill>
                <a:latin typeface="Times New Roman" pitchFamily="18" charset="0"/>
                <a:cs typeface="Times New Roman" pitchFamily="18" charset="0"/>
              </a:rPr>
              <a:t>To be at peace, to be reconciled; to live in harmony.</a:t>
            </a:r>
          </a:p>
          <a:p>
            <a:endParaRPr lang="en-US" sz="2000" i="1" dirty="0" smtClean="0">
              <a:solidFill>
                <a:srgbClr val="C89400"/>
              </a:solidFill>
              <a:latin typeface="Times New Roman" pitchFamily="18" charset="0"/>
              <a:cs typeface="Times New Roman" pitchFamily="18" charset="0"/>
            </a:endParaRPr>
          </a:p>
          <a:p>
            <a:r>
              <a:rPr lang="en-US" sz="2000" i="1" dirty="0" smtClean="0">
                <a:solidFill>
                  <a:srgbClr val="C89400"/>
                </a:solidFill>
                <a:latin typeface="Times New Roman" pitchFamily="18" charset="0"/>
                <a:cs typeface="Times New Roman" pitchFamily="18" charset="0"/>
              </a:rPr>
              <a:t>To make peace, to reconcile, as parties at variance.</a:t>
            </a:r>
          </a:p>
          <a:p>
            <a:endParaRPr lang="en-US" sz="2000" i="1" dirty="0" smtClean="0">
              <a:solidFill>
                <a:srgbClr val="C89400"/>
              </a:solidFill>
              <a:latin typeface="Times New Roman" pitchFamily="18" charset="0"/>
              <a:cs typeface="Times New Roman" pitchFamily="18" charset="0"/>
            </a:endParaRPr>
          </a:p>
          <a:p>
            <a:r>
              <a:rPr lang="en-US" sz="2000" i="1" dirty="0" smtClean="0">
                <a:solidFill>
                  <a:srgbClr val="C89400"/>
                </a:solidFill>
                <a:latin typeface="Times New Roman" pitchFamily="18" charset="0"/>
                <a:cs typeface="Times New Roman" pitchFamily="18" charset="0"/>
              </a:rPr>
              <a:t>To hold the peace, to be silent; to suppress one's thoughts; not to speak.</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b="1" i="1" dirty="0">
                <a:solidFill>
                  <a:srgbClr val="C89400"/>
                </a:solidFill>
                <a:latin typeface="Times New Roman" pitchFamily="18" charset="0"/>
                <a:cs typeface="Times New Roman" pitchFamily="18" charset="0"/>
              </a:rPr>
              <a:t>Feet Shod</a:t>
            </a:r>
          </a:p>
        </p:txBody>
      </p:sp>
      <p:sp>
        <p:nvSpPr>
          <p:cNvPr id="8195" name="Rectangle 3"/>
          <p:cNvSpPr>
            <a:spLocks noGrp="1" noChangeArrowheads="1"/>
          </p:cNvSpPr>
          <p:nvPr>
            <p:ph type="body" idx="1"/>
          </p:nvPr>
        </p:nvSpPr>
        <p:spPr>
          <a:xfrm>
            <a:off x="457200" y="2819400"/>
            <a:ext cx="8229600" cy="3306763"/>
          </a:xfrm>
        </p:spPr>
        <p:txBody>
          <a:bodyPr/>
          <a:lstStyle/>
          <a:p>
            <a:r>
              <a:rPr lang="en-US" i="1" dirty="0">
                <a:solidFill>
                  <a:srgbClr val="C89400"/>
                </a:solidFill>
                <a:latin typeface="Times New Roman" pitchFamily="18" charset="0"/>
                <a:cs typeface="Times New Roman" pitchFamily="18" charset="0"/>
              </a:rPr>
              <a:t>Eph 6:15  </a:t>
            </a:r>
            <a:r>
              <a:rPr lang="en-US" i="1" dirty="0" smtClean="0">
                <a:solidFill>
                  <a:srgbClr val="C89400"/>
                </a:solidFill>
                <a:latin typeface="Times New Roman" pitchFamily="18" charset="0"/>
                <a:cs typeface="Times New Roman" pitchFamily="18" charset="0"/>
              </a:rPr>
              <a:t> And your </a:t>
            </a:r>
            <a:r>
              <a:rPr lang="en-US" b="1" i="1" dirty="0" smtClean="0">
                <a:solidFill>
                  <a:srgbClr val="C89400"/>
                </a:solidFill>
                <a:latin typeface="Times New Roman" pitchFamily="18" charset="0"/>
                <a:cs typeface="Times New Roman" pitchFamily="18" charset="0"/>
              </a:rPr>
              <a:t>feet shod</a:t>
            </a:r>
            <a:r>
              <a:rPr lang="en-US" i="1" dirty="0" smtClean="0">
                <a:solidFill>
                  <a:srgbClr val="C89400"/>
                </a:solidFill>
                <a:latin typeface="Times New Roman" pitchFamily="18" charset="0"/>
                <a:cs typeface="Times New Roman" pitchFamily="18" charset="0"/>
              </a:rPr>
              <a:t> with the preparation of the gospel of peace; </a:t>
            </a:r>
            <a:endParaRPr lang="en-US" i="1" dirty="0">
              <a:solidFill>
                <a:srgbClr val="C89400"/>
              </a:solidFill>
              <a:latin typeface="Times New Roman" pitchFamily="18" charset="0"/>
              <a:cs typeface="Times New Roman" pitchFamily="18" charset="0"/>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sz="3600" i="1" dirty="0" smtClean="0">
                <a:solidFill>
                  <a:srgbClr val="C89400"/>
                </a:solidFill>
                <a:latin typeface="Times New Roman" pitchFamily="18" charset="0"/>
                <a:cs typeface="Times New Roman" pitchFamily="18" charset="0"/>
              </a:rPr>
              <a:t>Strong’s Hebrew and Greek Dictionaries</a:t>
            </a:r>
            <a:endParaRPr lang="en-US" sz="3600" dirty="0"/>
          </a:p>
        </p:txBody>
      </p:sp>
      <p:sp>
        <p:nvSpPr>
          <p:cNvPr id="25603" name="Rectangle 3"/>
          <p:cNvSpPr>
            <a:spLocks noGrp="1" noChangeArrowheads="1"/>
          </p:cNvSpPr>
          <p:nvPr>
            <p:ph type="body" idx="1"/>
          </p:nvPr>
        </p:nvSpPr>
        <p:spPr/>
        <p:txBody>
          <a:bodyPr/>
          <a:lstStyle/>
          <a:p>
            <a:r>
              <a:rPr lang="en-US" b="1" i="1" dirty="0" smtClean="0">
                <a:solidFill>
                  <a:srgbClr val="C89400"/>
                </a:solidFill>
                <a:latin typeface="Times New Roman" pitchFamily="18" charset="0"/>
                <a:cs typeface="Times New Roman" pitchFamily="18" charset="0"/>
              </a:rPr>
              <a:t>G1515</a:t>
            </a:r>
          </a:p>
          <a:p>
            <a:r>
              <a:rPr lang="vi-VN" i="1" dirty="0" smtClean="0">
                <a:solidFill>
                  <a:srgbClr val="C89400"/>
                </a:solidFill>
                <a:latin typeface="Times New Roman" pitchFamily="18" charset="0"/>
                <a:cs typeface="Times New Roman" pitchFamily="18" charset="0"/>
              </a:rPr>
              <a:t>εἰρήνη</a:t>
            </a:r>
          </a:p>
          <a:p>
            <a:r>
              <a:rPr lang="en-US" i="1" dirty="0" err="1" smtClean="0">
                <a:solidFill>
                  <a:srgbClr val="C89400"/>
                </a:solidFill>
                <a:latin typeface="Times New Roman" pitchFamily="18" charset="0"/>
                <a:cs typeface="Times New Roman" pitchFamily="18" charset="0"/>
              </a:rPr>
              <a:t>eirēne</a:t>
            </a:r>
            <a:r>
              <a:rPr lang="en-US" i="1" dirty="0" smtClean="0">
                <a:solidFill>
                  <a:srgbClr val="C89400"/>
                </a:solidFill>
                <a:latin typeface="Times New Roman" pitchFamily="18" charset="0"/>
                <a:cs typeface="Times New Roman" pitchFamily="18" charset="0"/>
              </a:rPr>
              <a:t>̄</a:t>
            </a:r>
          </a:p>
          <a:p>
            <a:r>
              <a:rPr lang="en-US" i="1" dirty="0" err="1" smtClean="0">
                <a:solidFill>
                  <a:srgbClr val="C89400"/>
                </a:solidFill>
                <a:latin typeface="Times New Roman" pitchFamily="18" charset="0"/>
                <a:cs typeface="Times New Roman" pitchFamily="18" charset="0"/>
              </a:rPr>
              <a:t>i</a:t>
            </a:r>
            <a:r>
              <a:rPr lang="en-US" i="1" dirty="0" smtClean="0">
                <a:solidFill>
                  <a:srgbClr val="C89400"/>
                </a:solidFill>
                <a:latin typeface="Times New Roman" pitchFamily="18" charset="0"/>
                <a:cs typeface="Times New Roman" pitchFamily="18" charset="0"/>
              </a:rPr>
              <a:t>-rah'-nay</a:t>
            </a:r>
          </a:p>
          <a:p>
            <a:r>
              <a:rPr lang="en-US" i="1" dirty="0" smtClean="0">
                <a:solidFill>
                  <a:srgbClr val="C89400"/>
                </a:solidFill>
                <a:latin typeface="Times New Roman" pitchFamily="18" charset="0"/>
                <a:cs typeface="Times New Roman" pitchFamily="18" charset="0"/>
              </a:rPr>
              <a:t>Probably from a primary verb </a:t>
            </a:r>
            <a:r>
              <a:rPr lang="en-US" i="1" dirty="0" err="1" smtClean="0">
                <a:solidFill>
                  <a:srgbClr val="C89400"/>
                </a:solidFill>
                <a:latin typeface="Times New Roman" pitchFamily="18" charset="0"/>
                <a:cs typeface="Times New Roman" pitchFamily="18" charset="0"/>
              </a:rPr>
              <a:t>ει</a:t>
            </a:r>
            <a:r>
              <a:rPr lang="en-US" i="1" dirty="0" smtClean="0">
                <a:solidFill>
                  <a:srgbClr val="C89400"/>
                </a:solidFill>
                <a:latin typeface="Times New Roman" pitchFamily="18" charset="0"/>
                <a:cs typeface="Times New Roman" pitchFamily="18" charset="0"/>
              </a:rPr>
              <a:t>̓́</a:t>
            </a:r>
            <a:r>
              <a:rPr lang="en-US" i="1" dirty="0" err="1" smtClean="0">
                <a:solidFill>
                  <a:srgbClr val="C89400"/>
                </a:solidFill>
                <a:latin typeface="Times New Roman" pitchFamily="18" charset="0"/>
                <a:cs typeface="Times New Roman" pitchFamily="18" charset="0"/>
              </a:rPr>
              <a:t>ρω</a:t>
            </a:r>
            <a:r>
              <a:rPr lang="en-US" i="1" dirty="0" smtClean="0">
                <a:solidFill>
                  <a:srgbClr val="C89400"/>
                </a:solidFill>
                <a:latin typeface="Times New Roman" pitchFamily="18" charset="0"/>
                <a:cs typeface="Times New Roman" pitchFamily="18" charset="0"/>
              </a:rPr>
              <a:t> </a:t>
            </a:r>
            <a:r>
              <a:rPr lang="en-US" i="1" dirty="0" err="1" smtClean="0">
                <a:solidFill>
                  <a:srgbClr val="C89400"/>
                </a:solidFill>
                <a:latin typeface="Times New Roman" pitchFamily="18" charset="0"/>
                <a:cs typeface="Times New Roman" pitchFamily="18" charset="0"/>
              </a:rPr>
              <a:t>eiro</a:t>
            </a:r>
            <a:r>
              <a:rPr lang="en-US" i="1" dirty="0" smtClean="0">
                <a:solidFill>
                  <a:srgbClr val="C89400"/>
                </a:solidFill>
                <a:latin typeface="Times New Roman" pitchFamily="18" charset="0"/>
                <a:cs typeface="Times New Roman" pitchFamily="18" charset="0"/>
              </a:rPr>
              <a:t>̄ (to join); peace (literally or figuratively); by implication prosperity: - one, peace, quietness, rest, + set at one again.</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89400"/>
                </a:solidFill>
                <a:latin typeface="Times New Roman" pitchFamily="18" charset="0"/>
                <a:cs typeface="Times New Roman" pitchFamily="18" charset="0"/>
              </a:rPr>
              <a:t>Thayer’s Greek Definitions</a:t>
            </a:r>
            <a:endParaRPr lang="en-US" dirty="0"/>
          </a:p>
        </p:txBody>
      </p:sp>
      <p:sp>
        <p:nvSpPr>
          <p:cNvPr id="3" name="Content Placeholder 2"/>
          <p:cNvSpPr>
            <a:spLocks noGrp="1"/>
          </p:cNvSpPr>
          <p:nvPr>
            <p:ph idx="1"/>
          </p:nvPr>
        </p:nvSpPr>
        <p:spPr/>
        <p:txBody>
          <a:bodyPr/>
          <a:lstStyle/>
          <a:p>
            <a:r>
              <a:rPr lang="en-US" sz="2400" b="1" i="1" dirty="0" smtClean="0">
                <a:solidFill>
                  <a:srgbClr val="C89400"/>
                </a:solidFill>
                <a:latin typeface="Times New Roman" pitchFamily="18" charset="0"/>
                <a:cs typeface="Times New Roman" pitchFamily="18" charset="0"/>
              </a:rPr>
              <a:t>G1515</a:t>
            </a:r>
          </a:p>
          <a:p>
            <a:r>
              <a:rPr lang="vi-VN" sz="2400" i="1" dirty="0" smtClean="0">
                <a:solidFill>
                  <a:srgbClr val="C89400"/>
                </a:solidFill>
                <a:latin typeface="Times New Roman" pitchFamily="18" charset="0"/>
                <a:cs typeface="Times New Roman" pitchFamily="18" charset="0"/>
              </a:rPr>
              <a:t>εἰρήνη</a:t>
            </a:r>
          </a:p>
          <a:p>
            <a:r>
              <a:rPr lang="en-US" sz="2400" i="1" dirty="0" err="1" smtClean="0">
                <a:solidFill>
                  <a:srgbClr val="C89400"/>
                </a:solidFill>
                <a:latin typeface="Times New Roman" pitchFamily="18" charset="0"/>
                <a:cs typeface="Times New Roman" pitchFamily="18" charset="0"/>
              </a:rPr>
              <a:t>eirēne</a:t>
            </a:r>
            <a:r>
              <a:rPr lang="en-US" sz="2400" i="1" dirty="0" smtClean="0">
                <a:solidFill>
                  <a:srgbClr val="C89400"/>
                </a:solidFill>
                <a:latin typeface="Times New Roman" pitchFamily="18" charset="0"/>
                <a:cs typeface="Times New Roman" pitchFamily="18" charset="0"/>
              </a:rPr>
              <a:t>̄</a:t>
            </a:r>
          </a:p>
          <a:p>
            <a:r>
              <a:rPr lang="en-US" sz="2400" b="1" i="1" dirty="0" smtClean="0">
                <a:solidFill>
                  <a:srgbClr val="C89400"/>
                </a:solidFill>
                <a:latin typeface="Times New Roman" pitchFamily="18" charset="0"/>
                <a:cs typeface="Times New Roman" pitchFamily="18" charset="0"/>
              </a:rPr>
              <a:t>Thayer Definition:</a:t>
            </a:r>
          </a:p>
          <a:p>
            <a:r>
              <a:rPr lang="en-US" sz="2400" i="1" dirty="0" smtClean="0">
                <a:solidFill>
                  <a:srgbClr val="C89400"/>
                </a:solidFill>
                <a:latin typeface="Times New Roman" pitchFamily="18" charset="0"/>
                <a:cs typeface="Times New Roman" pitchFamily="18" charset="0"/>
              </a:rPr>
              <a:t>1) a state of national </a:t>
            </a:r>
            <a:r>
              <a:rPr lang="en-US" sz="2400" i="1" dirty="0" err="1" smtClean="0">
                <a:solidFill>
                  <a:srgbClr val="C89400"/>
                </a:solidFill>
                <a:latin typeface="Times New Roman" pitchFamily="18" charset="0"/>
                <a:cs typeface="Times New Roman" pitchFamily="18" charset="0"/>
              </a:rPr>
              <a:t>tranquillity</a:t>
            </a:r>
            <a:endParaRPr lang="en-US" sz="2400" i="1" dirty="0" smtClean="0">
              <a:solidFill>
                <a:srgbClr val="C89400"/>
              </a:solidFill>
              <a:latin typeface="Times New Roman" pitchFamily="18" charset="0"/>
              <a:cs typeface="Times New Roman" pitchFamily="18" charset="0"/>
            </a:endParaRPr>
          </a:p>
          <a:p>
            <a:r>
              <a:rPr lang="en-US" sz="2400" i="1" dirty="0" smtClean="0">
                <a:solidFill>
                  <a:srgbClr val="C89400"/>
                </a:solidFill>
                <a:latin typeface="Times New Roman" pitchFamily="18" charset="0"/>
                <a:cs typeface="Times New Roman" pitchFamily="18" charset="0"/>
              </a:rPr>
              <a:t>1a) exemption from the rage and havoc of war</a:t>
            </a:r>
          </a:p>
          <a:p>
            <a:r>
              <a:rPr lang="en-US" sz="2400" i="1" dirty="0" smtClean="0">
                <a:solidFill>
                  <a:srgbClr val="C89400"/>
                </a:solidFill>
                <a:latin typeface="Times New Roman" pitchFamily="18" charset="0"/>
                <a:cs typeface="Times New Roman" pitchFamily="18" charset="0"/>
              </a:rPr>
              <a:t>2) peace between individuals, i.e. harmony, concord</a:t>
            </a:r>
          </a:p>
          <a:p>
            <a:r>
              <a:rPr lang="en-US" sz="2400" i="1" dirty="0" smtClean="0">
                <a:solidFill>
                  <a:srgbClr val="C89400"/>
                </a:solidFill>
                <a:latin typeface="Times New Roman" pitchFamily="18" charset="0"/>
                <a:cs typeface="Times New Roman" pitchFamily="18" charset="0"/>
              </a:rPr>
              <a:t>3) security, safety, prosperity, felicity, (because peace and harmony make and keep things safe and prosperous)</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89400"/>
                </a:solidFill>
                <a:latin typeface="Times New Roman" pitchFamily="18" charset="0"/>
                <a:cs typeface="Times New Roman" pitchFamily="18" charset="0"/>
              </a:rPr>
              <a:t>Thayer’s Greek Definitions cont.</a:t>
            </a:r>
            <a:endParaRPr lang="en-US" dirty="0"/>
          </a:p>
        </p:txBody>
      </p:sp>
      <p:sp>
        <p:nvSpPr>
          <p:cNvPr id="3" name="Content Placeholder 2"/>
          <p:cNvSpPr>
            <a:spLocks noGrp="1"/>
          </p:cNvSpPr>
          <p:nvPr>
            <p:ph idx="1"/>
          </p:nvPr>
        </p:nvSpPr>
        <p:spPr>
          <a:xfrm>
            <a:off x="457200" y="1752600"/>
            <a:ext cx="8229600" cy="4373563"/>
          </a:xfrm>
        </p:spPr>
        <p:txBody>
          <a:bodyPr/>
          <a:lstStyle/>
          <a:p>
            <a:r>
              <a:rPr lang="en-US" sz="2400" i="1" dirty="0" smtClean="0">
                <a:solidFill>
                  <a:srgbClr val="C89400"/>
                </a:solidFill>
                <a:latin typeface="Times New Roman" pitchFamily="18" charset="0"/>
                <a:cs typeface="Times New Roman" pitchFamily="18" charset="0"/>
              </a:rPr>
              <a:t>4) of the Messiah’s peace</a:t>
            </a:r>
          </a:p>
          <a:p>
            <a:r>
              <a:rPr lang="en-US" sz="2400" i="1" dirty="0" smtClean="0">
                <a:solidFill>
                  <a:srgbClr val="C89400"/>
                </a:solidFill>
                <a:latin typeface="Times New Roman" pitchFamily="18" charset="0"/>
                <a:cs typeface="Times New Roman" pitchFamily="18" charset="0"/>
              </a:rPr>
              <a:t>4a) the way that leads to peace (salvation)</a:t>
            </a:r>
          </a:p>
          <a:p>
            <a:r>
              <a:rPr lang="en-US" sz="2400" i="1" dirty="0" smtClean="0">
                <a:solidFill>
                  <a:srgbClr val="C89400"/>
                </a:solidFill>
                <a:latin typeface="Times New Roman" pitchFamily="18" charset="0"/>
                <a:cs typeface="Times New Roman" pitchFamily="18" charset="0"/>
              </a:rPr>
              <a:t>5) of Christianity, the tranquil state of a soul assured of its salvation through Christ, and so fearing nothing from God and content with its earthly lot, of whatsoever sort that is</a:t>
            </a:r>
          </a:p>
          <a:p>
            <a:r>
              <a:rPr lang="en-US" sz="2400" i="1" dirty="0" smtClean="0">
                <a:solidFill>
                  <a:srgbClr val="C89400"/>
                </a:solidFill>
                <a:latin typeface="Times New Roman" pitchFamily="18" charset="0"/>
                <a:cs typeface="Times New Roman" pitchFamily="18" charset="0"/>
              </a:rPr>
              <a:t>6) the blessed state of devout and upright men after death</a:t>
            </a:r>
          </a:p>
          <a:p>
            <a:r>
              <a:rPr lang="en-US" sz="2400" b="1" i="1" dirty="0" smtClean="0">
                <a:solidFill>
                  <a:srgbClr val="C89400"/>
                </a:solidFill>
                <a:latin typeface="Times New Roman" pitchFamily="18" charset="0"/>
                <a:cs typeface="Times New Roman" pitchFamily="18" charset="0"/>
              </a:rPr>
              <a:t>Part of Speech: noun feminine</a:t>
            </a:r>
          </a:p>
          <a:p>
            <a:r>
              <a:rPr lang="en-US" sz="2400" b="1" i="1" dirty="0" smtClean="0">
                <a:solidFill>
                  <a:srgbClr val="C89400"/>
                </a:solidFill>
                <a:latin typeface="Times New Roman" pitchFamily="18" charset="0"/>
                <a:cs typeface="Times New Roman" pitchFamily="18" charset="0"/>
              </a:rPr>
              <a:t>A Related Word by Thayer’s/Strong’s Number: probably from a primary verb </a:t>
            </a:r>
            <a:r>
              <a:rPr lang="en-US" sz="2400" b="1" i="1" dirty="0" err="1" smtClean="0">
                <a:solidFill>
                  <a:srgbClr val="C89400"/>
                </a:solidFill>
                <a:latin typeface="Times New Roman" pitchFamily="18" charset="0"/>
                <a:cs typeface="Times New Roman" pitchFamily="18" charset="0"/>
              </a:rPr>
              <a:t>eiro</a:t>
            </a:r>
            <a:r>
              <a:rPr lang="en-US" sz="2400" b="1" i="1" dirty="0" smtClean="0">
                <a:solidFill>
                  <a:srgbClr val="C89400"/>
                </a:solidFill>
                <a:latin typeface="Times New Roman" pitchFamily="18" charset="0"/>
                <a:cs typeface="Times New Roman" pitchFamily="18" charset="0"/>
              </a:rPr>
              <a:t> (to join)</a:t>
            </a:r>
          </a:p>
          <a:p>
            <a:r>
              <a:rPr lang="en-US" sz="2400" b="1" i="1" dirty="0" smtClean="0">
                <a:solidFill>
                  <a:srgbClr val="C89400"/>
                </a:solidFill>
                <a:latin typeface="Times New Roman" pitchFamily="18" charset="0"/>
                <a:cs typeface="Times New Roman" pitchFamily="18" charset="0"/>
              </a:rPr>
              <a:t>Citing in TDNT: 2:400, 207</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89400"/>
                </a:solidFill>
                <a:latin typeface="Times New Roman" pitchFamily="18" charset="0"/>
                <a:cs typeface="Times New Roman" pitchFamily="18" charset="0"/>
              </a:rPr>
              <a:t>King James Concordance</a:t>
            </a:r>
            <a:endParaRPr lang="en-US" dirty="0"/>
          </a:p>
        </p:txBody>
      </p:sp>
      <p:sp>
        <p:nvSpPr>
          <p:cNvPr id="3" name="Content Placeholder 2"/>
          <p:cNvSpPr>
            <a:spLocks noGrp="1"/>
          </p:cNvSpPr>
          <p:nvPr>
            <p:ph idx="1"/>
          </p:nvPr>
        </p:nvSpPr>
        <p:spPr/>
        <p:txBody>
          <a:bodyPr/>
          <a:lstStyle/>
          <a:p>
            <a:r>
              <a:rPr lang="en-US" sz="2000" b="1" i="1" dirty="0" smtClean="0">
                <a:solidFill>
                  <a:srgbClr val="C89400"/>
                </a:solidFill>
                <a:latin typeface="Times New Roman" pitchFamily="18" charset="0"/>
                <a:cs typeface="Times New Roman" pitchFamily="18" charset="0"/>
              </a:rPr>
              <a:t>G1515</a:t>
            </a:r>
          </a:p>
          <a:p>
            <a:r>
              <a:rPr lang="vi-VN" sz="2000" i="1" dirty="0" smtClean="0">
                <a:solidFill>
                  <a:srgbClr val="C89400"/>
                </a:solidFill>
                <a:latin typeface="Times New Roman" pitchFamily="18" charset="0"/>
                <a:cs typeface="Times New Roman" pitchFamily="18" charset="0"/>
              </a:rPr>
              <a:t>εἰρήνη</a:t>
            </a:r>
          </a:p>
          <a:p>
            <a:r>
              <a:rPr lang="en-US" sz="2000" i="1" dirty="0" err="1" smtClean="0">
                <a:solidFill>
                  <a:srgbClr val="C89400"/>
                </a:solidFill>
                <a:latin typeface="Times New Roman" pitchFamily="18" charset="0"/>
                <a:cs typeface="Times New Roman" pitchFamily="18" charset="0"/>
              </a:rPr>
              <a:t>eirēne</a:t>
            </a:r>
            <a:r>
              <a:rPr lang="en-US" sz="2000" i="1" dirty="0" smtClean="0">
                <a:solidFill>
                  <a:srgbClr val="C89400"/>
                </a:solidFill>
                <a:latin typeface="Times New Roman" pitchFamily="18" charset="0"/>
                <a:cs typeface="Times New Roman" pitchFamily="18" charset="0"/>
              </a:rPr>
              <a:t>̄</a:t>
            </a:r>
          </a:p>
          <a:p>
            <a:r>
              <a:rPr lang="en-US" sz="2000" b="1" i="1" dirty="0" smtClean="0">
                <a:solidFill>
                  <a:srgbClr val="C89400"/>
                </a:solidFill>
                <a:latin typeface="Times New Roman" pitchFamily="18" charset="0"/>
                <a:cs typeface="Times New Roman" pitchFamily="18" charset="0"/>
              </a:rPr>
              <a:t>Total KJV Occurrences: 93</a:t>
            </a:r>
          </a:p>
          <a:p>
            <a:r>
              <a:rPr lang="en-US" sz="2000" b="1" i="1" dirty="0" smtClean="0">
                <a:solidFill>
                  <a:srgbClr val="C89400"/>
                </a:solidFill>
                <a:latin typeface="Times New Roman" pitchFamily="18" charset="0"/>
                <a:cs typeface="Times New Roman" pitchFamily="18" charset="0"/>
              </a:rPr>
              <a:t>peace, 89</a:t>
            </a:r>
          </a:p>
          <a:p>
            <a:r>
              <a:rPr lang="en-US" sz="2000" i="1" u="sng" dirty="0" smtClean="0">
                <a:solidFill>
                  <a:srgbClr val="C89400"/>
                </a:solidFill>
                <a:latin typeface="Times New Roman" pitchFamily="18" charset="0"/>
                <a:cs typeface="Times New Roman" pitchFamily="18" charset="0"/>
              </a:rPr>
              <a:t>Mat_10:13 (2), Mar_5:34 (3), Luk_1:79, Luk_2:14, Luk_2:29, Luk_7:50, Luk_8:48, Luk_10:5-6 (3), Luk_11:21, Luk_12:51, Luk_14:32, Luk_19:38, Luk_19:42, Luk_24:36, Joh_14:27 (2), Joh_16:33, Joh_20:19, Joh_20:21, Joh_20:26, Act_10:36, Act_12:20, Act_15:33, Act_16:36, Rom_1:7, Rom_2:10, Rom_3:17, Rom_5:1, Rom_8:6, Rom_10:15, Rom_14:17, Rom_14:19, Rom_15:13, Rom_15:33, Rom_16:20, 1Co_1:3, 1Co_7:15, 1Co_14:33, 1Co_16:11, 2Co_1:2, 2Co_13:11, Gal_1:3, Gal_5:22, </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89400"/>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sz="1900" i="1" u="sng" dirty="0" smtClean="0">
                <a:solidFill>
                  <a:srgbClr val="C89400"/>
                </a:solidFill>
                <a:latin typeface="Times New Roman" pitchFamily="18" charset="0"/>
                <a:cs typeface="Times New Roman" pitchFamily="18" charset="0"/>
              </a:rPr>
              <a:t>Gal_6:16, Eph_1:2, Eph_2:14-15 (2), Eph_2:17, Eph_4:3, Eph_6:15, Eph_6:23, Phi_1:2, Phi_4:7, Phi_4:9, Col_1:2, Col_3:15, 1Th_1:1, 1Th_5:3, 1Th_5:23, 2Th_1:2, 2Th_3:16 (2), 1Ti_1:2, 2Ti_1:2, 2Ti_2:22, Tit_1:4, Phm_1:3, Heb_7:2, Heb_11:31, Heb_12:14, Heb_13:20, Jam_2:16, Jam_3:18 (2), 1Pe_1:2, 1Pe_3:11, 1Pe_5:14, 2Pe_1:2, 2Pe_3:14, 2Jo_1:3, 3Jo_1:14, Jud_1:2, Rev_6:4 (2)</a:t>
            </a:r>
          </a:p>
          <a:p>
            <a:r>
              <a:rPr lang="en-US" sz="1900" b="1" i="1" dirty="0" smtClean="0">
                <a:solidFill>
                  <a:srgbClr val="C89400"/>
                </a:solidFill>
                <a:latin typeface="Times New Roman" pitchFamily="18" charset="0"/>
                <a:cs typeface="Times New Roman" pitchFamily="18" charset="0"/>
              </a:rPr>
              <a:t>again, 1</a:t>
            </a:r>
          </a:p>
          <a:p>
            <a:r>
              <a:rPr lang="en-US" sz="1900" i="1" u="sng" dirty="0" smtClean="0">
                <a:solidFill>
                  <a:srgbClr val="C89400"/>
                </a:solidFill>
                <a:latin typeface="Times New Roman" pitchFamily="18" charset="0"/>
                <a:cs typeface="Times New Roman" pitchFamily="18" charset="0"/>
              </a:rPr>
              <a:t>Act_7:26</a:t>
            </a:r>
          </a:p>
          <a:p>
            <a:r>
              <a:rPr lang="en-US" sz="1900" b="1" i="1" dirty="0" smtClean="0">
                <a:solidFill>
                  <a:srgbClr val="C89400"/>
                </a:solidFill>
                <a:latin typeface="Times New Roman" pitchFamily="18" charset="0"/>
                <a:cs typeface="Times New Roman" pitchFamily="18" charset="0"/>
              </a:rPr>
              <a:t>one, 1</a:t>
            </a:r>
          </a:p>
          <a:p>
            <a:r>
              <a:rPr lang="en-US" sz="1900" i="1" u="sng" dirty="0" smtClean="0">
                <a:solidFill>
                  <a:srgbClr val="C89400"/>
                </a:solidFill>
                <a:latin typeface="Times New Roman" pitchFamily="18" charset="0"/>
                <a:cs typeface="Times New Roman" pitchFamily="18" charset="0"/>
              </a:rPr>
              <a:t>Act_7:26 (2)</a:t>
            </a:r>
          </a:p>
          <a:p>
            <a:r>
              <a:rPr lang="en-US" sz="1900" b="1" i="1" dirty="0" smtClean="0">
                <a:solidFill>
                  <a:srgbClr val="C89400"/>
                </a:solidFill>
                <a:latin typeface="Times New Roman" pitchFamily="18" charset="0"/>
                <a:cs typeface="Times New Roman" pitchFamily="18" charset="0"/>
              </a:rPr>
              <a:t>quietness, 1</a:t>
            </a:r>
          </a:p>
          <a:p>
            <a:r>
              <a:rPr lang="en-US" sz="1900" i="1" u="sng" dirty="0" smtClean="0">
                <a:solidFill>
                  <a:srgbClr val="C89400"/>
                </a:solidFill>
                <a:latin typeface="Times New Roman" pitchFamily="18" charset="0"/>
                <a:cs typeface="Times New Roman" pitchFamily="18" charset="0"/>
              </a:rPr>
              <a:t>Act_24:2</a:t>
            </a:r>
          </a:p>
          <a:p>
            <a:r>
              <a:rPr lang="en-US" sz="1900" b="1" i="1" dirty="0" smtClean="0">
                <a:solidFill>
                  <a:srgbClr val="C89400"/>
                </a:solidFill>
                <a:latin typeface="Times New Roman" pitchFamily="18" charset="0"/>
                <a:cs typeface="Times New Roman" pitchFamily="18" charset="0"/>
              </a:rPr>
              <a:t>rest, 1</a:t>
            </a:r>
          </a:p>
          <a:p>
            <a:r>
              <a:rPr lang="en-US" sz="1900" i="1" u="sng" dirty="0" smtClean="0">
                <a:solidFill>
                  <a:srgbClr val="C89400"/>
                </a:solidFill>
                <a:latin typeface="Times New Roman" pitchFamily="18" charset="0"/>
                <a:cs typeface="Times New Roman" pitchFamily="18" charset="0"/>
              </a:rPr>
              <a:t>Act_9:31</a:t>
            </a:r>
            <a:endParaRPr lang="en-US" sz="1900" i="1" dirty="0">
              <a:solidFill>
                <a:srgbClr val="C89400"/>
              </a:solidFill>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i="1" dirty="0">
                <a:solidFill>
                  <a:srgbClr val="C89400"/>
                </a:solidFill>
                <a:latin typeface="Times New Roman" pitchFamily="18" charset="0"/>
                <a:cs typeface="Times New Roman" pitchFamily="18" charset="0"/>
              </a:rPr>
              <a:t>Ephesians 6.14-20</a:t>
            </a:r>
          </a:p>
        </p:txBody>
      </p:sp>
      <p:sp>
        <p:nvSpPr>
          <p:cNvPr id="31747" name="Rectangle 3"/>
          <p:cNvSpPr>
            <a:spLocks noGrp="1" noChangeArrowheads="1"/>
          </p:cNvSpPr>
          <p:nvPr>
            <p:ph type="body" idx="1"/>
          </p:nvPr>
        </p:nvSpPr>
        <p:spPr>
          <a:xfrm>
            <a:off x="457200" y="1447800"/>
            <a:ext cx="8229600" cy="4876800"/>
          </a:xfrm>
        </p:spPr>
        <p:txBody>
          <a:bodyPr/>
          <a:lstStyle/>
          <a:p>
            <a:r>
              <a:rPr lang="en-US" sz="2100" i="1" dirty="0">
                <a:solidFill>
                  <a:srgbClr val="C89400"/>
                </a:solidFill>
                <a:latin typeface="Times New Roman" pitchFamily="18" charset="0"/>
                <a:cs typeface="Times New Roman" pitchFamily="18" charset="0"/>
              </a:rPr>
              <a:t>Stand therefore, having your loins girt about with truth, and having on the breastplate of righteousness;</a:t>
            </a:r>
          </a:p>
          <a:p>
            <a:r>
              <a:rPr lang="en-US" sz="2100" i="1" dirty="0">
                <a:solidFill>
                  <a:srgbClr val="C89400"/>
                </a:solidFill>
                <a:latin typeface="Times New Roman" pitchFamily="18" charset="0"/>
                <a:cs typeface="Times New Roman" pitchFamily="18" charset="0"/>
              </a:rPr>
              <a:t>And </a:t>
            </a:r>
            <a:r>
              <a:rPr lang="en-US" sz="2100" b="1" i="1" dirty="0">
                <a:solidFill>
                  <a:srgbClr val="C89400"/>
                </a:solidFill>
                <a:latin typeface="Times New Roman" pitchFamily="18" charset="0"/>
                <a:cs typeface="Times New Roman" pitchFamily="18" charset="0"/>
              </a:rPr>
              <a:t>your feet shod</a:t>
            </a:r>
            <a:r>
              <a:rPr lang="en-US" sz="2100" i="1" dirty="0">
                <a:solidFill>
                  <a:srgbClr val="C89400"/>
                </a:solidFill>
                <a:latin typeface="Times New Roman" pitchFamily="18" charset="0"/>
                <a:cs typeface="Times New Roman" pitchFamily="18" charset="0"/>
              </a:rPr>
              <a:t> with the preparation of the gospel of peace; </a:t>
            </a:r>
          </a:p>
          <a:p>
            <a:r>
              <a:rPr lang="en-US" sz="2100" i="1" dirty="0">
                <a:solidFill>
                  <a:srgbClr val="C89400"/>
                </a:solidFill>
                <a:latin typeface="Times New Roman" pitchFamily="18" charset="0"/>
                <a:cs typeface="Times New Roman" pitchFamily="18" charset="0"/>
              </a:rPr>
              <a:t>Above all, taking the shield of faith, wherewith ye shall be able to quench all the fiery darts of the wicked. </a:t>
            </a:r>
          </a:p>
          <a:p>
            <a:r>
              <a:rPr lang="en-US" sz="2100" i="1" dirty="0">
                <a:solidFill>
                  <a:srgbClr val="C89400"/>
                </a:solidFill>
                <a:latin typeface="Times New Roman" pitchFamily="18" charset="0"/>
                <a:cs typeface="Times New Roman" pitchFamily="18" charset="0"/>
              </a:rPr>
              <a:t>And take the helmet of salvation, and the sword of the Spirit, which is the word of God: </a:t>
            </a:r>
          </a:p>
          <a:p>
            <a:r>
              <a:rPr lang="en-US" sz="2100" i="1" dirty="0">
                <a:solidFill>
                  <a:srgbClr val="C89400"/>
                </a:solidFill>
                <a:latin typeface="Times New Roman" pitchFamily="18" charset="0"/>
                <a:cs typeface="Times New Roman" pitchFamily="18" charset="0"/>
              </a:rPr>
              <a:t>Praying always with all prayer and supplication in the Spirit, and watching thereunto with all perseverance and supplication for all saints; </a:t>
            </a:r>
          </a:p>
          <a:p>
            <a:r>
              <a:rPr lang="en-US" sz="2100" i="1" dirty="0">
                <a:solidFill>
                  <a:srgbClr val="C89400"/>
                </a:solidFill>
                <a:latin typeface="Times New Roman" pitchFamily="18" charset="0"/>
                <a:cs typeface="Times New Roman" pitchFamily="18" charset="0"/>
              </a:rPr>
              <a:t>And for me, that utterance may be given unto me, that I may open my mouth boldly, to make known the mystery of the gospel, </a:t>
            </a:r>
          </a:p>
          <a:p>
            <a:r>
              <a:rPr lang="en-US" sz="2100" i="1" dirty="0">
                <a:solidFill>
                  <a:srgbClr val="C89400"/>
                </a:solidFill>
                <a:latin typeface="Times New Roman" pitchFamily="18" charset="0"/>
                <a:cs typeface="Times New Roman" pitchFamily="18" charset="0"/>
              </a:rPr>
              <a:t>For which I am an ambassador in bonds: that therein I may speak boldly, as I ought to speak.</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57200" y="274638"/>
            <a:ext cx="8229600" cy="944562"/>
          </a:xfrm>
        </p:spPr>
        <p:txBody>
          <a:bodyPr/>
          <a:lstStyle/>
          <a:p>
            <a:r>
              <a:rPr lang="en-US" i="1" dirty="0" smtClean="0">
                <a:solidFill>
                  <a:srgbClr val="C89400"/>
                </a:solidFill>
                <a:latin typeface="Times New Roman" pitchFamily="18" charset="0"/>
                <a:cs typeface="Times New Roman" pitchFamily="18" charset="0"/>
              </a:rPr>
              <a:t>Romans 10:13-17</a:t>
            </a:r>
            <a:endParaRPr lang="en-US" dirty="0"/>
          </a:p>
        </p:txBody>
      </p:sp>
      <p:sp>
        <p:nvSpPr>
          <p:cNvPr id="28675" name="Rectangle 3"/>
          <p:cNvSpPr>
            <a:spLocks noGrp="1" noChangeArrowheads="1"/>
          </p:cNvSpPr>
          <p:nvPr>
            <p:ph type="body" idx="1"/>
          </p:nvPr>
        </p:nvSpPr>
        <p:spPr>
          <a:xfrm>
            <a:off x="457200" y="1447800"/>
            <a:ext cx="8229600" cy="4876800"/>
          </a:xfrm>
        </p:spPr>
        <p:txBody>
          <a:bodyPr/>
          <a:lstStyle/>
          <a:p>
            <a:r>
              <a:rPr lang="en-US" sz="2400" i="1" dirty="0" smtClean="0">
                <a:solidFill>
                  <a:srgbClr val="C89400"/>
                </a:solidFill>
                <a:latin typeface="Times New Roman" pitchFamily="18" charset="0"/>
                <a:cs typeface="Times New Roman" pitchFamily="18" charset="0"/>
              </a:rPr>
              <a:t>For whosoever shall call upon the name of the Lord shall be saved. </a:t>
            </a:r>
          </a:p>
          <a:p>
            <a:r>
              <a:rPr lang="en-US" sz="2400" i="1" dirty="0" smtClean="0">
                <a:solidFill>
                  <a:srgbClr val="C89400"/>
                </a:solidFill>
                <a:latin typeface="Times New Roman" pitchFamily="18" charset="0"/>
                <a:cs typeface="Times New Roman" pitchFamily="18" charset="0"/>
              </a:rPr>
              <a:t>How then shall they call on him in whom they have not believed? and how shall they believe in him of whom they have not heard? and how shall they hear without a preacher? </a:t>
            </a:r>
          </a:p>
          <a:p>
            <a:r>
              <a:rPr lang="en-US" sz="2400" i="1" dirty="0" smtClean="0">
                <a:solidFill>
                  <a:srgbClr val="C89400"/>
                </a:solidFill>
                <a:latin typeface="Times New Roman" pitchFamily="18" charset="0"/>
                <a:cs typeface="Times New Roman" pitchFamily="18" charset="0"/>
              </a:rPr>
              <a:t>And how shall they preach, except they be sent? as it is written, How beautiful are the feet of them that preach the gospel of peace, and bring glad tidings of good things! </a:t>
            </a:r>
          </a:p>
          <a:p>
            <a:r>
              <a:rPr lang="en-US" sz="2400" i="1" dirty="0" smtClean="0">
                <a:solidFill>
                  <a:srgbClr val="C89400"/>
                </a:solidFill>
                <a:latin typeface="Times New Roman" pitchFamily="18" charset="0"/>
                <a:cs typeface="Times New Roman" pitchFamily="18" charset="0"/>
              </a:rPr>
              <a:t>But they have not all obeyed the gospel. For </a:t>
            </a:r>
            <a:r>
              <a:rPr lang="en-US" sz="2400" i="1" dirty="0" err="1" smtClean="0">
                <a:solidFill>
                  <a:srgbClr val="C89400"/>
                </a:solidFill>
                <a:latin typeface="Times New Roman" pitchFamily="18" charset="0"/>
                <a:cs typeface="Times New Roman" pitchFamily="18" charset="0"/>
              </a:rPr>
              <a:t>Esaias</a:t>
            </a:r>
            <a:r>
              <a:rPr lang="en-US" sz="2400" i="1" dirty="0" smtClean="0">
                <a:solidFill>
                  <a:srgbClr val="C89400"/>
                </a:solidFill>
                <a:latin typeface="Times New Roman" pitchFamily="18" charset="0"/>
                <a:cs typeface="Times New Roman" pitchFamily="18" charset="0"/>
              </a:rPr>
              <a:t> </a:t>
            </a:r>
            <a:r>
              <a:rPr lang="en-US" sz="2400" i="1" dirty="0" err="1" smtClean="0">
                <a:solidFill>
                  <a:srgbClr val="C89400"/>
                </a:solidFill>
                <a:latin typeface="Times New Roman" pitchFamily="18" charset="0"/>
                <a:cs typeface="Times New Roman" pitchFamily="18" charset="0"/>
              </a:rPr>
              <a:t>saith</a:t>
            </a:r>
            <a:r>
              <a:rPr lang="en-US" sz="2400" i="1" dirty="0" smtClean="0">
                <a:solidFill>
                  <a:srgbClr val="C89400"/>
                </a:solidFill>
                <a:latin typeface="Times New Roman" pitchFamily="18" charset="0"/>
                <a:cs typeface="Times New Roman" pitchFamily="18" charset="0"/>
              </a:rPr>
              <a:t>, Lord, who hath believed our report? </a:t>
            </a:r>
          </a:p>
          <a:p>
            <a:r>
              <a:rPr lang="en-US" sz="2400" i="1" dirty="0" smtClean="0">
                <a:solidFill>
                  <a:srgbClr val="C89400"/>
                </a:solidFill>
                <a:latin typeface="Times New Roman" pitchFamily="18" charset="0"/>
                <a:cs typeface="Times New Roman" pitchFamily="18" charset="0"/>
              </a:rPr>
              <a:t>So then faith [cometh] by hearing, and hearing by the word of God.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58962"/>
          </a:xfrm>
        </p:spPr>
        <p:txBody>
          <a:bodyPr/>
          <a:lstStyle/>
          <a:p>
            <a:r>
              <a:rPr lang="en-US" sz="9600" i="1" dirty="0" smtClean="0">
                <a:solidFill>
                  <a:srgbClr val="C89400"/>
                </a:solidFill>
                <a:latin typeface="Times New Roman" pitchFamily="18" charset="0"/>
                <a:cs typeface="Times New Roman" pitchFamily="18" charset="0"/>
              </a:rPr>
              <a:t>Shod</a:t>
            </a:r>
            <a:endParaRPr lang="en-US" sz="9600" i="1" dirty="0">
              <a:solidFill>
                <a:srgbClr val="C8940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3886200"/>
            <a:ext cx="8229600" cy="2239963"/>
          </a:xfrm>
        </p:spPr>
        <p:txBody>
          <a:bodyPr/>
          <a:lstStyle/>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89400"/>
                </a:solidFill>
                <a:latin typeface="Times New Roman" pitchFamily="18" charset="0"/>
                <a:cs typeface="Times New Roman" pitchFamily="18" charset="0"/>
              </a:rPr>
              <a:t>Webster’s 1828 Dictionary</a:t>
            </a:r>
            <a:endParaRPr lang="en-US" dirty="0"/>
          </a:p>
        </p:txBody>
      </p:sp>
      <p:sp>
        <p:nvSpPr>
          <p:cNvPr id="3" name="Content Placeholder 2"/>
          <p:cNvSpPr>
            <a:spLocks noGrp="1"/>
          </p:cNvSpPr>
          <p:nvPr>
            <p:ph idx="1"/>
          </p:nvPr>
        </p:nvSpPr>
        <p:spPr>
          <a:xfrm>
            <a:off x="457200" y="2667000"/>
            <a:ext cx="8229600" cy="3459163"/>
          </a:xfrm>
        </p:spPr>
        <p:txBody>
          <a:bodyPr/>
          <a:lstStyle/>
          <a:p>
            <a:r>
              <a:rPr lang="en-US" i="1" dirty="0" smtClean="0">
                <a:solidFill>
                  <a:srgbClr val="C89400"/>
                </a:solidFill>
                <a:latin typeface="Times New Roman" pitchFamily="18" charset="0"/>
                <a:cs typeface="Times New Roman" pitchFamily="18" charset="0"/>
              </a:rPr>
              <a:t>Shod</a:t>
            </a:r>
          </a:p>
          <a:p>
            <a:r>
              <a:rPr lang="en-US" i="1" dirty="0" smtClean="0">
                <a:solidFill>
                  <a:srgbClr val="C89400"/>
                </a:solidFill>
                <a:latin typeface="Times New Roman" pitchFamily="18" charset="0"/>
                <a:cs typeface="Times New Roman" pitchFamily="18" charset="0"/>
              </a:rPr>
              <a:t>SHOD, for shoed, pret. and pp. of shoe.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C89400"/>
                </a:solidFill>
                <a:latin typeface="Times New Roman" pitchFamily="18" charset="0"/>
                <a:cs typeface="Times New Roman" pitchFamily="18" charset="0"/>
              </a:rPr>
              <a:t>Strong’s Hebrew and Greek Dictionaries</a:t>
            </a:r>
            <a:endParaRPr lang="en-US" sz="3600" dirty="0"/>
          </a:p>
        </p:txBody>
      </p:sp>
      <p:sp>
        <p:nvSpPr>
          <p:cNvPr id="3" name="Content Placeholder 2"/>
          <p:cNvSpPr>
            <a:spLocks noGrp="1"/>
          </p:cNvSpPr>
          <p:nvPr>
            <p:ph idx="1"/>
          </p:nvPr>
        </p:nvSpPr>
        <p:spPr>
          <a:xfrm>
            <a:off x="457200" y="1752600"/>
            <a:ext cx="8229600" cy="4373563"/>
          </a:xfrm>
        </p:spPr>
        <p:txBody>
          <a:bodyPr/>
          <a:lstStyle/>
          <a:p>
            <a:r>
              <a:rPr lang="en-US" b="1" i="1" dirty="0" smtClean="0">
                <a:solidFill>
                  <a:srgbClr val="C89400"/>
                </a:solidFill>
                <a:latin typeface="Times New Roman" pitchFamily="18" charset="0"/>
                <a:cs typeface="Times New Roman" pitchFamily="18" charset="0"/>
              </a:rPr>
              <a:t>G5265</a:t>
            </a:r>
          </a:p>
          <a:p>
            <a:r>
              <a:rPr lang="vi-VN" i="1" dirty="0" smtClean="0">
                <a:solidFill>
                  <a:srgbClr val="C89400"/>
                </a:solidFill>
                <a:latin typeface="Times New Roman" pitchFamily="18" charset="0"/>
                <a:cs typeface="Times New Roman" pitchFamily="18" charset="0"/>
              </a:rPr>
              <a:t>ὑποδέω</a:t>
            </a:r>
          </a:p>
          <a:p>
            <a:r>
              <a:rPr lang="en-US" i="1" dirty="0" err="1" smtClean="0">
                <a:solidFill>
                  <a:srgbClr val="C89400"/>
                </a:solidFill>
                <a:latin typeface="Times New Roman" pitchFamily="18" charset="0"/>
                <a:cs typeface="Times New Roman" pitchFamily="18" charset="0"/>
              </a:rPr>
              <a:t>hupodeo</a:t>
            </a:r>
            <a:r>
              <a:rPr lang="en-US" i="1" dirty="0" smtClean="0">
                <a:solidFill>
                  <a:srgbClr val="C89400"/>
                </a:solidFill>
                <a:latin typeface="Times New Roman" pitchFamily="18" charset="0"/>
                <a:cs typeface="Times New Roman" pitchFamily="18" charset="0"/>
              </a:rPr>
              <a:t>̄</a:t>
            </a:r>
          </a:p>
          <a:p>
            <a:r>
              <a:rPr lang="en-US" i="1" dirty="0" smtClean="0">
                <a:solidFill>
                  <a:srgbClr val="C89400"/>
                </a:solidFill>
                <a:latin typeface="Times New Roman" pitchFamily="18" charset="0"/>
                <a:cs typeface="Times New Roman" pitchFamily="18" charset="0"/>
              </a:rPr>
              <a:t>hoop-</a:t>
            </a:r>
            <a:r>
              <a:rPr lang="en-US" i="1" dirty="0" err="1" smtClean="0">
                <a:solidFill>
                  <a:srgbClr val="C89400"/>
                </a:solidFill>
                <a:latin typeface="Times New Roman" pitchFamily="18" charset="0"/>
                <a:cs typeface="Times New Roman" pitchFamily="18" charset="0"/>
              </a:rPr>
              <a:t>od</a:t>
            </a:r>
            <a:r>
              <a:rPr lang="en-US" i="1" dirty="0" smtClean="0">
                <a:solidFill>
                  <a:srgbClr val="C89400"/>
                </a:solidFill>
                <a:latin typeface="Times New Roman" pitchFamily="18" charset="0"/>
                <a:cs typeface="Times New Roman" pitchFamily="18" charset="0"/>
              </a:rPr>
              <a:t>-eh'-o</a:t>
            </a:r>
          </a:p>
          <a:p>
            <a:r>
              <a:rPr lang="en-US" i="1" dirty="0" smtClean="0">
                <a:solidFill>
                  <a:srgbClr val="C89400"/>
                </a:solidFill>
                <a:latin typeface="Times New Roman" pitchFamily="18" charset="0"/>
                <a:cs typeface="Times New Roman" pitchFamily="18" charset="0"/>
              </a:rPr>
              <a:t>From G5259 and G1210; to bind under one’s feet, that is, put on shoes or sandals: - bind on, (be) shod.</a:t>
            </a:r>
          </a:p>
        </p:txBody>
      </p:sp>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oncourse">
  <a:themeElements>
    <a:clrScheme name="Custom 1">
      <a:dk1>
        <a:srgbClr val="69676D"/>
      </a:dk1>
      <a:lt1>
        <a:sysClr val="window" lastClr="FFFFFF"/>
      </a:lt1>
      <a:dk2>
        <a:srgbClr val="816E29"/>
      </a:dk2>
      <a:lt2>
        <a:srgbClr val="C1A63E"/>
      </a:lt2>
      <a:accent1>
        <a:srgbClr val="AE9638"/>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185</TotalTime>
  <Words>6590</Words>
  <Application>Microsoft Office PowerPoint</Application>
  <PresentationFormat>On-screen Show (4:3)</PresentationFormat>
  <Paragraphs>602</Paragraphs>
  <Slides>66</Slides>
  <Notes>0</Notes>
  <HiddenSlides>0</HiddenSlides>
  <MMClips>0</MMClips>
  <ScaleCrop>false</ScaleCrop>
  <HeadingPairs>
    <vt:vector size="4" baseType="variant">
      <vt:variant>
        <vt:lpstr>Theme</vt:lpstr>
      </vt:variant>
      <vt:variant>
        <vt:i4>2</vt:i4>
      </vt:variant>
      <vt:variant>
        <vt:lpstr>Slide Titles</vt:lpstr>
      </vt:variant>
      <vt:variant>
        <vt:i4>66</vt:i4>
      </vt:variant>
    </vt:vector>
  </HeadingPairs>
  <TitlesOfParts>
    <vt:vector size="68" baseType="lpstr">
      <vt:lpstr>Default Design</vt:lpstr>
      <vt:lpstr>Concourse</vt:lpstr>
      <vt:lpstr>The Good Shepherd Ministry Psalm 23   </vt:lpstr>
      <vt:lpstr>The Good Shepherd Ministry Psalm 23</vt:lpstr>
      <vt:lpstr>The Good Shepherd Ministry Psalm 23</vt:lpstr>
      <vt:lpstr>Feet Shod  </vt:lpstr>
      <vt:lpstr>Put On Whole Armor of God</vt:lpstr>
      <vt:lpstr>Feet Shod</vt:lpstr>
      <vt:lpstr>Shod</vt:lpstr>
      <vt:lpstr>Webster’s 1828 Dictionary</vt:lpstr>
      <vt:lpstr>Strong’s Hebrew and Greek Dictionaries</vt:lpstr>
      <vt:lpstr>Thayer’s Greek Definitions</vt:lpstr>
      <vt:lpstr>King James Concordance</vt:lpstr>
      <vt:lpstr>Strong’s Hebrew and Greek Dictinionaries</vt:lpstr>
      <vt:lpstr>Thayer’s Greek Definitions</vt:lpstr>
      <vt:lpstr>King James Concordance</vt:lpstr>
      <vt:lpstr>King James Concordance cont.</vt:lpstr>
      <vt:lpstr>Preparation</vt:lpstr>
      <vt:lpstr>Strong’s Hebrew and Greek Dictionaries</vt:lpstr>
      <vt:lpstr>Thayer’s Greek Definitions</vt:lpstr>
      <vt:lpstr>King James Concordance</vt:lpstr>
      <vt:lpstr>Romans 10:13-17</vt:lpstr>
      <vt:lpstr>Gospel</vt:lpstr>
      <vt:lpstr>Easton’s Bible Dictionary</vt:lpstr>
      <vt:lpstr>R. A. Torrey’s New Topical Textbook</vt:lpstr>
      <vt:lpstr>R. A. Torrey’s New Topical Textbook cont.</vt:lpstr>
      <vt:lpstr>R. A. Torrey’s New Topical Textbook cont.</vt:lpstr>
      <vt:lpstr>R. A. Torrey’s New Topical Textbook cont.</vt:lpstr>
      <vt:lpstr>International Standard Bible Encyclopedia</vt:lpstr>
      <vt:lpstr>International Standard Bible Encyclopedia cont.</vt:lpstr>
      <vt:lpstr>International Standard Bible Encyclopedia cont.</vt:lpstr>
      <vt:lpstr>International Standard Bible Encyclopedia cont.</vt:lpstr>
      <vt:lpstr>Nave’s Topical Bible</vt:lpstr>
      <vt:lpstr>Nave’s Topical Bible cont.</vt:lpstr>
      <vt:lpstr>Nave’s Topical Bible cont.</vt:lpstr>
      <vt:lpstr>Nave’s Topical Bible cont.</vt:lpstr>
      <vt:lpstr>Nave’s Topical Bible cont.</vt:lpstr>
      <vt:lpstr>King James Dictionary</vt:lpstr>
      <vt:lpstr>Webster’s 1828 Dictionary</vt:lpstr>
      <vt:lpstr>Webster’s 1828 Dictionary cont.</vt:lpstr>
      <vt:lpstr>Strong’s Hebrew and Greek Dictionaries</vt:lpstr>
      <vt:lpstr>Thayer’s Greek Definitions</vt:lpstr>
      <vt:lpstr>Thayer’s Greek Definitions cont.</vt:lpstr>
      <vt:lpstr>King James Concordance</vt:lpstr>
      <vt:lpstr>Peace</vt:lpstr>
      <vt:lpstr>Easton’s Bible Dictionary</vt:lpstr>
      <vt:lpstr>International Standard Bible Encyclopedia</vt:lpstr>
      <vt:lpstr>International Standard Bible Encyclopedia cont.</vt:lpstr>
      <vt:lpstr>International Standard Bible Encyclopedia cont.</vt:lpstr>
      <vt:lpstr>International Standard Bible Encyclopedia cont.</vt:lpstr>
      <vt:lpstr>International Standard Bible Encyclopedia cont.</vt:lpstr>
      <vt:lpstr>Nave’s Topical Bible</vt:lpstr>
      <vt:lpstr>Nave’s Topical Bible</vt:lpstr>
      <vt:lpstr>Nave’s Topical Bible</vt:lpstr>
      <vt:lpstr>R. A. Torrey’s New Topical Textbook</vt:lpstr>
      <vt:lpstr>R. A. Torrey’s New Topical Textbook cont.</vt:lpstr>
      <vt:lpstr>R. A. Torrey’s New Topical Textbook cont.</vt:lpstr>
      <vt:lpstr>R. A. Torrey’s New Topical Textbook cont.</vt:lpstr>
      <vt:lpstr>Webster’s 1828 Dictionary</vt:lpstr>
      <vt:lpstr>Webster’s 1828 Dictionary cont.</vt:lpstr>
      <vt:lpstr>Webster’s 1828 Dictionary cont.</vt:lpstr>
      <vt:lpstr>Strong’s Hebrew and Greek Dictionaries</vt:lpstr>
      <vt:lpstr>Thayer’s Greek Definitions</vt:lpstr>
      <vt:lpstr>Thayer’s Greek Definitions cont.</vt:lpstr>
      <vt:lpstr>King James Concordance</vt:lpstr>
      <vt:lpstr>King James Concordance cont.</vt:lpstr>
      <vt:lpstr>Ephesians 6.14-20</vt:lpstr>
      <vt:lpstr>Romans 10:13-17</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Dr. C. S. Cole</dc:creator>
  <cp:lastModifiedBy>Dr. Cole</cp:lastModifiedBy>
  <cp:revision>34</cp:revision>
  <dcterms:created xsi:type="dcterms:W3CDTF">2007-11-13T13:29:07Z</dcterms:created>
  <dcterms:modified xsi:type="dcterms:W3CDTF">2021-03-05T17:14:24Z</dcterms:modified>
</cp:coreProperties>
</file>